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0" r:id="rId3"/>
    <p:sldId id="261" r:id="rId4"/>
    <p:sldId id="258" r:id="rId5"/>
    <p:sldId id="263" r:id="rId6"/>
    <p:sldId id="264" r:id="rId7"/>
    <p:sldId id="265" r:id="rId8"/>
    <p:sldId id="266" r:id="rId9"/>
    <p:sldId id="267" r:id="rId10"/>
    <p:sldId id="268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102" y="8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00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45700" y="2452551"/>
            <a:ext cx="105184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 rot="10800000">
            <a:off x="3450800" y="4651625"/>
            <a:ext cx="5290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196016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3467333" y="2720725"/>
            <a:ext cx="78104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467200" y="4243951"/>
            <a:ext cx="78104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 i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i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i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 i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 i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 i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 i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 i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 i="1">
                <a:solidFill>
                  <a:schemeClr val="accen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cxnSp>
        <p:nvCxnSpPr>
          <p:cNvPr id="15" name="Google Shape;15;p3"/>
          <p:cNvCxnSpPr/>
          <p:nvPr/>
        </p:nvCxnSpPr>
        <p:spPr>
          <a:xfrm rot="10800000">
            <a:off x="-21320" y="3911348"/>
            <a:ext cx="330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22731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5638728" y="1394381"/>
            <a:ext cx="914400" cy="87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073800" y="2425200"/>
            <a:ext cx="80444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58786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Char char="○"/>
              <a:defRPr sz="4000" i="1">
                <a:solidFill>
                  <a:schemeClr val="accent1"/>
                </a:solidFill>
              </a:defRPr>
            </a:lvl1pPr>
            <a:lvl2pPr marL="1219170" lvl="1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Char char="□"/>
              <a:defRPr sz="4000" i="1">
                <a:solidFill>
                  <a:schemeClr val="accent1"/>
                </a:solidFill>
              </a:defRPr>
            </a:lvl2pPr>
            <a:lvl3pPr marL="1828754" lvl="2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Char char="○"/>
              <a:defRPr sz="4000" i="1">
                <a:solidFill>
                  <a:schemeClr val="accent1"/>
                </a:solidFill>
              </a:defRPr>
            </a:lvl3pPr>
            <a:lvl4pPr marL="2438339" lvl="3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Char char="□"/>
              <a:defRPr sz="4000" i="1">
                <a:solidFill>
                  <a:schemeClr val="accent1"/>
                </a:solidFill>
              </a:defRPr>
            </a:lvl4pPr>
            <a:lvl5pPr marL="3047924" lvl="4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Char char="○"/>
              <a:defRPr sz="4000" i="1">
                <a:solidFill>
                  <a:schemeClr val="accent1"/>
                </a:solidFill>
              </a:defRPr>
            </a:lvl5pPr>
            <a:lvl6pPr marL="3657509" lvl="5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Char char="■"/>
              <a:defRPr sz="4000" i="1">
                <a:solidFill>
                  <a:schemeClr val="accent1"/>
                </a:solidFill>
              </a:defRPr>
            </a:lvl6pPr>
            <a:lvl7pPr marL="4267093" lvl="6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Char char="●"/>
              <a:defRPr sz="4000" i="1">
                <a:solidFill>
                  <a:schemeClr val="accent1"/>
                </a:solidFill>
              </a:defRPr>
            </a:lvl7pPr>
            <a:lvl8pPr marL="4876678" lvl="7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Char char="○"/>
              <a:defRPr sz="4000" i="1">
                <a:solidFill>
                  <a:schemeClr val="accent1"/>
                </a:solidFill>
              </a:defRPr>
            </a:lvl8pPr>
            <a:lvl9pPr marL="5486263" lvl="8" indent="-55878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Char char="■"/>
              <a:defRPr sz="4000" i="1">
                <a:solidFill>
                  <a:schemeClr val="accen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Google Shape;19;p4"/>
          <p:cNvSpPr txBox="1"/>
          <p:nvPr/>
        </p:nvSpPr>
        <p:spPr>
          <a:xfrm>
            <a:off x="5069067" y="1139695"/>
            <a:ext cx="20540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12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5730200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8F7B87"/>
                </a:solidFill>
              </a:defRPr>
            </a:lvl1pPr>
            <a:lvl2pPr lvl="1">
              <a:buNone/>
              <a:defRPr>
                <a:solidFill>
                  <a:srgbClr val="8F7B87"/>
                </a:solidFill>
              </a:defRPr>
            </a:lvl2pPr>
            <a:lvl3pPr lvl="2">
              <a:buNone/>
              <a:defRPr>
                <a:solidFill>
                  <a:srgbClr val="8F7B87"/>
                </a:solidFill>
              </a:defRPr>
            </a:lvl3pPr>
            <a:lvl4pPr lvl="3">
              <a:buNone/>
              <a:defRPr>
                <a:solidFill>
                  <a:srgbClr val="8F7B87"/>
                </a:solidFill>
              </a:defRPr>
            </a:lvl4pPr>
            <a:lvl5pPr lvl="4">
              <a:buNone/>
              <a:defRPr>
                <a:solidFill>
                  <a:srgbClr val="8F7B87"/>
                </a:solidFill>
              </a:defRPr>
            </a:lvl5pPr>
            <a:lvl6pPr lvl="5">
              <a:buNone/>
              <a:defRPr>
                <a:solidFill>
                  <a:srgbClr val="8F7B87"/>
                </a:solidFill>
              </a:defRPr>
            </a:lvl6pPr>
            <a:lvl7pPr lvl="6">
              <a:buNone/>
              <a:defRPr>
                <a:solidFill>
                  <a:srgbClr val="8F7B87"/>
                </a:solidFill>
              </a:defRPr>
            </a:lvl7pPr>
            <a:lvl8pPr lvl="7">
              <a:buNone/>
              <a:defRPr>
                <a:solidFill>
                  <a:srgbClr val="8F7B87"/>
                </a:solidFill>
              </a:defRPr>
            </a:lvl8pPr>
            <a:lvl9pPr lvl="8">
              <a:buNone/>
              <a:defRPr>
                <a:solidFill>
                  <a:srgbClr val="8F7B87"/>
                </a:solidFill>
              </a:defRPr>
            </a:lvl9pPr>
          </a:lstStyle>
          <a:p>
            <a:fld id="{52ABB8D3-76D7-4976-B071-319EB28B53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8745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090800" y="150900"/>
            <a:ext cx="6010400" cy="11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822800" y="1693151"/>
            <a:ext cx="10546400" cy="42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3pPr>
            <a:lvl4pPr marL="2438339" lvl="3" indent="-507987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24" name="Google Shape;24;p5"/>
          <p:cNvCxnSpPr/>
          <p:nvPr/>
        </p:nvCxnSpPr>
        <p:spPr>
          <a:xfrm rot="10800000">
            <a:off x="-31600" y="722400"/>
            <a:ext cx="312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5" name="Google Shape;25;p5"/>
          <p:cNvCxnSpPr/>
          <p:nvPr/>
        </p:nvCxnSpPr>
        <p:spPr>
          <a:xfrm>
            <a:off x="9101200" y="722400"/>
            <a:ext cx="310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5730200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52ABB8D3-76D7-4976-B071-319EB28B53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0332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835133" y="1709000"/>
            <a:ext cx="3397200" cy="42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4406317" y="1709000"/>
            <a:ext cx="3397200" cy="42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7977500" y="1709000"/>
            <a:ext cx="3397200" cy="42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090800" y="150900"/>
            <a:ext cx="6010400" cy="11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cxnSp>
        <p:nvCxnSpPr>
          <p:cNvPr id="39" name="Google Shape;39;p7"/>
          <p:cNvCxnSpPr/>
          <p:nvPr/>
        </p:nvCxnSpPr>
        <p:spPr>
          <a:xfrm rot="10800000">
            <a:off x="-31600" y="722400"/>
            <a:ext cx="312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0" name="Google Shape;40;p7"/>
          <p:cNvCxnSpPr/>
          <p:nvPr/>
        </p:nvCxnSpPr>
        <p:spPr>
          <a:xfrm>
            <a:off x="9101200" y="722400"/>
            <a:ext cx="310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5730200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52ABB8D3-76D7-4976-B071-319EB28B53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393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body" idx="1"/>
          </p:nvPr>
        </p:nvSpPr>
        <p:spPr>
          <a:xfrm>
            <a:off x="3467333" y="5862275"/>
            <a:ext cx="5276800" cy="6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ctr">
              <a:spcBef>
                <a:spcPts val="480"/>
              </a:spcBef>
              <a:spcAft>
                <a:spcPts val="0"/>
              </a:spcAft>
              <a:buSzPts val="1800"/>
              <a:buNone/>
              <a:defRPr sz="2400" i="1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49" name="Google Shape;49;p9"/>
          <p:cNvCxnSpPr/>
          <p:nvPr/>
        </p:nvCxnSpPr>
        <p:spPr>
          <a:xfrm rot="10800000">
            <a:off x="-21200" y="6253129"/>
            <a:ext cx="311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0" name="Google Shape;50;p9"/>
          <p:cNvCxnSpPr/>
          <p:nvPr/>
        </p:nvCxnSpPr>
        <p:spPr>
          <a:xfrm>
            <a:off x="9101200" y="6253129"/>
            <a:ext cx="311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5730200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52ABB8D3-76D7-4976-B071-319EB28B53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0261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5730200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52ABB8D3-76D7-4976-B071-319EB28B53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5897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240467" y="274667"/>
            <a:ext cx="57112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22800" y="1693151"/>
            <a:ext cx="10546400" cy="42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PT Serif"/>
              <a:buChar char="○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PT Serif"/>
              <a:buChar char="□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PT Serif"/>
              <a:buChar char="○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□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○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■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●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○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■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5730200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733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algn="ctr">
              <a:buNone/>
              <a:defRPr sz="1733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lvl="2" algn="ctr">
              <a:buNone/>
              <a:defRPr sz="1733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lvl="3" algn="ctr">
              <a:buNone/>
              <a:defRPr sz="1733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lvl="4" algn="ctr">
              <a:buNone/>
              <a:defRPr sz="1733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lvl="5" algn="ctr">
              <a:buNone/>
              <a:defRPr sz="1733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lvl="6" algn="ctr">
              <a:buNone/>
              <a:defRPr sz="1733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lvl="7" algn="ctr">
              <a:buNone/>
              <a:defRPr sz="1733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lvl="8" algn="ctr">
              <a:buNone/>
              <a:defRPr sz="1733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fld id="{52ABB8D3-76D7-4976-B071-319EB28B53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558443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8" r:id="rId6"/>
    <p:sldLayoutId id="2147483669" r:id="rId7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C0E9CC-68A4-4C9C-8E48-15A303243B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eToken</a:t>
            </a:r>
            <a:endParaRPr lang="ru-RU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3ABCED-BCEC-4A9E-9251-AAFCF0E7E164}"/>
              </a:ext>
            </a:extLst>
          </p:cNvPr>
          <p:cNvSpPr txBox="1"/>
          <p:nvPr/>
        </p:nvSpPr>
        <p:spPr>
          <a:xfrm>
            <a:off x="8970627" y="6550223"/>
            <a:ext cx="3221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Лазарев А.А. 5821 </a:t>
            </a:r>
          </a:p>
        </p:txBody>
      </p:sp>
    </p:spTree>
    <p:extLst>
      <p:ext uri="{BB962C8B-B14F-4D97-AF65-F5344CB8AC3E}">
        <p14:creationId xmlns:p14="http://schemas.microsoft.com/office/powerpoint/2010/main" val="3843777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E587DC-3E67-4B15-B5C9-E00E949C5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Monly Lite" panose="020B0806030504020204" pitchFamily="34" charset="0"/>
              </a:rPr>
              <a:t>ORACLE</a:t>
            </a:r>
            <a:br>
              <a:rPr lang="en-US" sz="4400" dirty="0">
                <a:latin typeface="Monly Lite" panose="020B0806030504020204" pitchFamily="34" charset="0"/>
              </a:rPr>
            </a:br>
            <a:r>
              <a:rPr lang="ru-RU" sz="2000" strike="sngStrike" dirty="0">
                <a:latin typeface="Monly Lite" panose="020B0806030504020204" pitchFamily="34" charset="0"/>
              </a:rPr>
              <a:t>Читай иностранный 1с</a:t>
            </a:r>
            <a:endParaRPr lang="ru-RU" sz="4400" strike="sngStrike" dirty="0">
              <a:latin typeface="Monly Lite" panose="020B08060305040202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BFFE2A5-237A-4074-BE87-C986BCB2AE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598" indent="0">
              <a:buNone/>
            </a:pPr>
            <a:r>
              <a:rPr lang="ru-RU" sz="3200" dirty="0" err="1">
                <a:solidFill>
                  <a:srgbClr val="0070C0"/>
                </a:solidFill>
                <a:latin typeface="Monly Lite" panose="020B0806030504020204" pitchFamily="34" charset="0"/>
              </a:rPr>
              <a:t>eToken</a:t>
            </a:r>
            <a:r>
              <a:rPr lang="ru-RU" sz="3200" dirty="0">
                <a:solidFill>
                  <a:srgbClr val="0070C0"/>
                </a:solidFill>
                <a:latin typeface="Monly Lite" panose="020B0806030504020204" pitchFamily="34" charset="0"/>
              </a:rPr>
              <a:t> </a:t>
            </a:r>
            <a:r>
              <a:rPr lang="ru-RU" sz="3200" dirty="0" err="1">
                <a:solidFill>
                  <a:srgbClr val="0070C0"/>
                </a:solidFill>
                <a:latin typeface="Monly Lite" panose="020B0806030504020204" pitchFamily="34" charset="0"/>
              </a:rPr>
              <a:t>SecurLogon</a:t>
            </a:r>
            <a:r>
              <a:rPr lang="ru-RU" sz="3200" dirty="0">
                <a:solidFill>
                  <a:srgbClr val="0070C0"/>
                </a:solidFill>
                <a:latin typeface="Monly Lite" panose="020B0806030504020204" pitchFamily="34" charset="0"/>
              </a:rPr>
              <a:t> </a:t>
            </a:r>
            <a:r>
              <a:rPr lang="ru-RU" sz="3200" dirty="0">
                <a:latin typeface="Monly Lite" panose="020B0806030504020204" pitchFamily="34" charset="0"/>
              </a:rPr>
              <a:t>для </a:t>
            </a:r>
            <a:r>
              <a:rPr lang="ru-RU" sz="3200" dirty="0" err="1">
                <a:solidFill>
                  <a:srgbClr val="0070C0"/>
                </a:solidFill>
                <a:latin typeface="Monly Lite" panose="020B0806030504020204" pitchFamily="34" charset="0"/>
              </a:rPr>
              <a:t>Oracle</a:t>
            </a:r>
            <a:r>
              <a:rPr lang="ru-RU" sz="3200" dirty="0">
                <a:latin typeface="Monly Lite" panose="020B0806030504020204" pitchFamily="34" charset="0"/>
              </a:rPr>
              <a:t> — разработанное компанией «</a:t>
            </a:r>
            <a:r>
              <a:rPr lang="ru-RU" sz="3200" dirty="0">
                <a:solidFill>
                  <a:srgbClr val="0070C0"/>
                </a:solidFill>
                <a:latin typeface="Monly Lite" panose="020B0806030504020204" pitchFamily="34" charset="0"/>
              </a:rPr>
              <a:t>Аладдин Р. Д.</a:t>
            </a:r>
            <a:r>
              <a:rPr lang="ru-RU" sz="3200" dirty="0">
                <a:latin typeface="Monly Lite" panose="020B0806030504020204" pitchFamily="34" charset="0"/>
              </a:rPr>
              <a:t>» программное средство, в котором поддерживаемый в </a:t>
            </a:r>
            <a:r>
              <a:rPr lang="ru-RU" sz="3200" dirty="0" err="1">
                <a:latin typeface="Monly Lite" panose="020B0806030504020204" pitchFamily="34" charset="0"/>
              </a:rPr>
              <a:t>Oracle</a:t>
            </a:r>
            <a:r>
              <a:rPr lang="ru-RU" sz="3200" dirty="0">
                <a:latin typeface="Monly Lite" panose="020B0806030504020204" pitchFamily="34" charset="0"/>
              </a:rPr>
              <a:t> 8i </a:t>
            </a:r>
            <a:r>
              <a:rPr lang="ru-RU" sz="3200" dirty="0" err="1">
                <a:latin typeface="Monly Lite" panose="020B0806030504020204" pitchFamily="34" charset="0"/>
              </a:rPr>
              <a:t>Database</a:t>
            </a:r>
            <a:r>
              <a:rPr lang="ru-RU" sz="3200" dirty="0">
                <a:latin typeface="Monly Lite" panose="020B0806030504020204" pitchFamily="34" charset="0"/>
              </a:rPr>
              <a:t> </a:t>
            </a:r>
            <a:r>
              <a:rPr lang="ru-RU" sz="3200" dirty="0" err="1">
                <a:latin typeface="Monly Lite" panose="020B0806030504020204" pitchFamily="34" charset="0"/>
              </a:rPr>
              <a:t>Release</a:t>
            </a:r>
            <a:r>
              <a:rPr lang="ru-RU" sz="3200" dirty="0">
                <a:latin typeface="Monly Lite" panose="020B0806030504020204" pitchFamily="34" charset="0"/>
              </a:rPr>
              <a:t> 3 (8.1.7) </a:t>
            </a:r>
            <a:r>
              <a:rPr lang="ru-RU" sz="3200" dirty="0" err="1">
                <a:latin typeface="Monly Lite" panose="020B0806030504020204" pitchFamily="34" charset="0"/>
              </a:rPr>
              <a:t>Enterprise</a:t>
            </a:r>
            <a:r>
              <a:rPr lang="ru-RU" sz="3200" dirty="0">
                <a:latin typeface="Monly Lite" panose="020B0806030504020204" pitchFamily="34" charset="0"/>
              </a:rPr>
              <a:t> </a:t>
            </a:r>
            <a:r>
              <a:rPr lang="ru-RU" sz="3200" dirty="0" err="1">
                <a:latin typeface="Monly Lite" panose="020B0806030504020204" pitchFamily="34" charset="0"/>
              </a:rPr>
              <a:t>Edition</a:t>
            </a:r>
            <a:r>
              <a:rPr lang="ru-RU" sz="3200" dirty="0">
                <a:latin typeface="Monly Lite" panose="020B0806030504020204" pitchFamily="34" charset="0"/>
              </a:rPr>
              <a:t> и позднейших версиях СУБД </a:t>
            </a:r>
            <a:r>
              <a:rPr lang="ru-RU" sz="3200" dirty="0" err="1">
                <a:latin typeface="Monly Lite" panose="020B0806030504020204" pitchFamily="34" charset="0"/>
              </a:rPr>
              <a:t>Oracle</a:t>
            </a:r>
            <a:r>
              <a:rPr lang="ru-RU" sz="3200" dirty="0">
                <a:latin typeface="Monly Lite" panose="020B0806030504020204" pitchFamily="34" charset="0"/>
              </a:rPr>
              <a:t> механизм аутентификации с использованием сертификатов открытого ключа и закрытых ключей реализован с применением </a:t>
            </a:r>
            <a:r>
              <a:rPr lang="ru-RU" sz="3200" dirty="0" err="1">
                <a:latin typeface="Monly Lite" panose="020B0806030504020204" pitchFamily="34" charset="0"/>
              </a:rPr>
              <a:t>eToken</a:t>
            </a:r>
            <a:r>
              <a:rPr lang="ru-RU" sz="3200" dirty="0">
                <a:latin typeface="Monly Lite" panose="020B0806030504020204" pitchFamily="34" charset="0"/>
              </a:rPr>
              <a:t> в качестве ключевого носителя. Помимо отдельного продукта, </a:t>
            </a:r>
            <a:r>
              <a:rPr lang="ru-RU" sz="3200" dirty="0" err="1">
                <a:latin typeface="Monly Lite" panose="020B0806030504020204" pitchFamily="34" charset="0"/>
              </a:rPr>
              <a:t>eToken</a:t>
            </a:r>
            <a:r>
              <a:rPr lang="ru-RU" sz="3200" dirty="0">
                <a:latin typeface="Monly Lite" panose="020B0806030504020204" pitchFamily="34" charset="0"/>
              </a:rPr>
              <a:t> </a:t>
            </a:r>
            <a:r>
              <a:rPr lang="ru-RU" sz="3200" dirty="0" err="1">
                <a:latin typeface="Monly Lite" panose="020B0806030504020204" pitchFamily="34" charset="0"/>
              </a:rPr>
              <a:t>SecurLogon</a:t>
            </a:r>
            <a:r>
              <a:rPr lang="ru-RU" sz="3200" dirty="0">
                <a:latin typeface="Monly Lite" panose="020B0806030504020204" pitchFamily="34" charset="0"/>
              </a:rPr>
              <a:t> для </a:t>
            </a:r>
            <a:r>
              <a:rPr lang="ru-RU" sz="3200" dirty="0" err="1">
                <a:latin typeface="Monly Lite" panose="020B0806030504020204" pitchFamily="34" charset="0"/>
              </a:rPr>
              <a:t>Oracle</a:t>
            </a:r>
            <a:r>
              <a:rPr lang="ru-RU" sz="3200" dirty="0">
                <a:latin typeface="Monly Lite" panose="020B0806030504020204" pitchFamily="34" charset="0"/>
              </a:rPr>
              <a:t> представляет собой компонент средств криптографической защиты информации (СКЗИ) </a:t>
            </a:r>
            <a:r>
              <a:rPr lang="ru-RU" sz="3200" dirty="0" err="1">
                <a:latin typeface="Monly Lite" panose="020B0806030504020204" pitchFamily="34" charset="0"/>
              </a:rPr>
              <a:t>eToken</a:t>
            </a:r>
            <a:r>
              <a:rPr lang="ru-RU" sz="3200" dirty="0">
                <a:latin typeface="Monly Lite" panose="020B0806030504020204" pitchFamily="34" charset="0"/>
              </a:rPr>
              <a:t> </a:t>
            </a:r>
            <a:r>
              <a:rPr lang="ru-RU" sz="3200" dirty="0" err="1">
                <a:latin typeface="Monly Lite" panose="020B0806030504020204" pitchFamily="34" charset="0"/>
              </a:rPr>
              <a:t>SafeData</a:t>
            </a:r>
            <a:r>
              <a:rPr lang="ru-RU" sz="3200" dirty="0">
                <a:latin typeface="Monly Lite" panose="020B0806030504020204" pitchFamily="34" charset="0"/>
              </a:rPr>
              <a:t> и «Крипто БД», устанавливаемый на автоматизированном рабочем месте пользователей этих СКЗИ.</a:t>
            </a:r>
          </a:p>
        </p:txBody>
      </p:sp>
    </p:spTree>
    <p:extLst>
      <p:ext uri="{BB962C8B-B14F-4D97-AF65-F5344CB8AC3E}">
        <p14:creationId xmlns:p14="http://schemas.microsoft.com/office/powerpoint/2010/main" val="363110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569E62C-9846-479F-99B1-2DCA4BE30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5133" y="1708999"/>
            <a:ext cx="3397200" cy="4788053"/>
          </a:xfr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marL="152396" indent="0">
              <a:buNone/>
            </a:pPr>
            <a:r>
              <a:rPr lang="ru-RU" sz="2200" b="0" i="0" dirty="0">
                <a:solidFill>
                  <a:schemeClr val="tx2"/>
                </a:solidFill>
                <a:effectLst/>
                <a:latin typeface="Monly Lite" panose="020B0806030504020204" pitchFamily="34" charset="0"/>
              </a:rPr>
              <a:t>1% - только буквы верхнего регистра</a:t>
            </a:r>
            <a:br>
              <a:rPr lang="ru-RU" sz="2200" dirty="0">
                <a:solidFill>
                  <a:schemeClr val="tx2"/>
                </a:solidFill>
                <a:latin typeface="Monly Lite" panose="020B0806030504020204" pitchFamily="34" charset="0"/>
              </a:rPr>
            </a:br>
            <a:r>
              <a:rPr lang="ru-RU" sz="2200" b="0" i="0" dirty="0">
                <a:solidFill>
                  <a:schemeClr val="tx2"/>
                </a:solidFill>
                <a:effectLst/>
                <a:latin typeface="Monly Lite" panose="020B0806030504020204" pitchFamily="34" charset="0"/>
              </a:rPr>
              <a:t>4% - только цифры</a:t>
            </a:r>
            <a:br>
              <a:rPr lang="ru-RU" sz="2200" dirty="0">
                <a:solidFill>
                  <a:schemeClr val="tx2"/>
                </a:solidFill>
                <a:latin typeface="Monly Lite" panose="020B0806030504020204" pitchFamily="34" charset="0"/>
              </a:rPr>
            </a:br>
            <a:r>
              <a:rPr lang="ru-RU" sz="2200" b="0" i="0" dirty="0">
                <a:solidFill>
                  <a:schemeClr val="tx2"/>
                </a:solidFill>
                <a:effectLst/>
                <a:latin typeface="Monly Lite" panose="020B0806030504020204" pitchFamily="34" charset="0"/>
              </a:rPr>
              <a:t>45% - только буквы нижнего регистра</a:t>
            </a:r>
            <a:br>
              <a:rPr lang="ru-RU" sz="2200" dirty="0">
                <a:solidFill>
                  <a:schemeClr val="tx2"/>
                </a:solidFill>
                <a:latin typeface="Monly Lite" panose="020B0806030504020204" pitchFamily="34" charset="0"/>
              </a:rPr>
            </a:br>
            <a:r>
              <a:rPr lang="ru-RU" sz="2200" b="0" i="0" dirty="0">
                <a:solidFill>
                  <a:schemeClr val="tx2"/>
                </a:solidFill>
                <a:effectLst/>
                <a:latin typeface="Monly Lite" panose="020B0806030504020204" pitchFamily="34" charset="0"/>
              </a:rPr>
              <a:t>50% - другие варианты</a:t>
            </a:r>
            <a:endParaRPr lang="ru-RU" sz="2200" dirty="0">
              <a:solidFill>
                <a:schemeClr val="tx2"/>
              </a:solidFill>
              <a:latin typeface="Monly Lite" panose="020B0806030504020204" pitchFamily="34" charset="0"/>
            </a:endParaRPr>
          </a:p>
          <a:p>
            <a:pPr marL="152396" indent="0">
              <a:buNone/>
            </a:pP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61F30FC-DAED-4CC8-8C54-094D94BFF4B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406317" y="1708999"/>
            <a:ext cx="3397200" cy="4788053"/>
          </a:xfrm>
          <a:blipFill dpi="0" rotWithShape="1">
            <a:blip r:embed="rId2"/>
            <a:srcRect/>
            <a:tile tx="0" ty="0" sx="100000" sy="100000" flip="none" algn="tl"/>
          </a:blip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152396" indent="0">
              <a:buNone/>
            </a:pPr>
            <a:endParaRPr lang="ru-RU" dirty="0">
              <a:noFill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0842CBC-9743-419D-B7DD-B5F0FC94B0B9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7977500" y="1708999"/>
            <a:ext cx="3397200" cy="4788053"/>
          </a:xfrm>
          <a:blipFill dpi="0" rotWithShape="1">
            <a:blip r:embed="rId2"/>
            <a:srcRect/>
            <a:tile tx="0" ty="0" sx="100000" sy="100000" flip="none" algn="tl"/>
          </a:blipFill>
        </p:spPr>
        <p:txBody>
          <a:bodyPr/>
          <a:lstStyle/>
          <a:p>
            <a:pPr marL="152396" indent="0">
              <a:buNone/>
            </a:pPr>
            <a:endParaRPr lang="ru-RU" dirty="0">
              <a:noFill/>
            </a:endParaRP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31E12AF-D0EB-467A-96AA-340AEC32F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800" dirty="0">
                <a:latin typeface="Monly Lite" panose="020B0806030504020204" pitchFamily="34" charset="0"/>
              </a:rPr>
              <a:t>Почему именно </a:t>
            </a:r>
            <a:r>
              <a:rPr lang="en-US" sz="4800" dirty="0">
                <a:latin typeface="Monly Lite" panose="020B0806030504020204" pitchFamily="34" charset="0"/>
              </a:rPr>
              <a:t>USB-</a:t>
            </a:r>
            <a:r>
              <a:rPr lang="ru-RU" sz="4800" dirty="0">
                <a:latin typeface="Monly Lite" panose="020B0806030504020204" pitchFamily="34" charset="0"/>
              </a:rPr>
              <a:t>Ключи?</a:t>
            </a:r>
            <a:endParaRPr lang="ru-RU" sz="4800" dirty="0"/>
          </a:p>
        </p:txBody>
      </p:sp>
      <p:pic>
        <p:nvPicPr>
          <p:cNvPr id="6" name="Picture 4" descr="image">
            <a:extLst>
              <a:ext uri="{FF2B5EF4-FFF2-40B4-BE49-F238E27FC236}">
                <a16:creationId xmlns:a16="http://schemas.microsoft.com/office/drawing/2014/main" id="{F2EC4A2A-C176-4DC1-B98A-C3D889E6AA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7" r="17830"/>
          <a:stretch/>
        </p:blipFill>
        <p:spPr bwMode="auto">
          <a:xfrm>
            <a:off x="984799" y="3429000"/>
            <a:ext cx="3097868" cy="298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B64B34C1-3795-4519-8D57-EA4391CB16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8" r="21086"/>
          <a:stretch/>
        </p:blipFill>
        <p:spPr bwMode="auto">
          <a:xfrm>
            <a:off x="4610500" y="2154213"/>
            <a:ext cx="2988832" cy="314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84A45D-E75E-4202-A1E6-8991B7588ACE}"/>
              </a:ext>
            </a:extLst>
          </p:cNvPr>
          <p:cNvSpPr txBox="1"/>
          <p:nvPr/>
        </p:nvSpPr>
        <p:spPr>
          <a:xfrm>
            <a:off x="4406316" y="5399257"/>
            <a:ext cx="339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2"/>
                </a:solidFill>
                <a:latin typeface="Monly Lite" panose="020B0806030504020204" pitchFamily="34" charset="0"/>
              </a:rPr>
              <a:t>Лишь </a:t>
            </a:r>
            <a:r>
              <a:rPr lang="ru-RU" sz="2400" b="0" i="0" dirty="0">
                <a:solidFill>
                  <a:schemeClr val="tx2"/>
                </a:solidFill>
                <a:effectLst/>
                <a:latin typeface="Monly Lite" panose="020B0806030504020204" pitchFamily="34" charset="0"/>
              </a:rPr>
              <a:t>8% пользователей используют уникальные пароли…</a:t>
            </a:r>
            <a:endParaRPr lang="en-US" sz="2400" b="0" i="0" dirty="0">
              <a:solidFill>
                <a:schemeClr val="tx2"/>
              </a:solidFill>
              <a:effectLst/>
              <a:latin typeface="Monly Lite" panose="020B0806030504020204" pitchFamily="34" charset="0"/>
            </a:endParaRPr>
          </a:p>
          <a:p>
            <a:endParaRPr lang="ru-RU" sz="2400" dirty="0">
              <a:solidFill>
                <a:schemeClr val="tx2"/>
              </a:solidFill>
              <a:latin typeface="Monly Lite" panose="020B0806030504020204" pitchFamily="34" charset="0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FF28BB44-B334-4566-8C50-A10E5328599C}"/>
              </a:ext>
            </a:extLst>
          </p:cNvPr>
          <p:cNvSpPr txBox="1">
            <a:spLocks/>
          </p:cNvSpPr>
          <p:nvPr/>
        </p:nvSpPr>
        <p:spPr>
          <a:xfrm>
            <a:off x="2502568" y="939452"/>
            <a:ext cx="6198669" cy="709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 eaLnBrk="1" hangingPunct="1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T Serif"/>
              <a:buChar char="○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1219170" marR="0" lvl="1" indent="-457189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T Serif"/>
              <a:buChar char="□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828754" marR="0" lvl="2" indent="-457189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T Serif"/>
              <a:buChar char="○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2438339" marR="0" lvl="3" indent="-457189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□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3047924" marR="0" lvl="4" indent="-457189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○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3657509" marR="0" lvl="5" indent="-457189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■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4267093" marR="0" lvl="6" indent="-457189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●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4876678" marR="0" lvl="7" indent="-457189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○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5486263" marR="0" lvl="8" indent="-457189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■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101598" indent="0" algn="r">
              <a:buFont typeface="PT Serif"/>
              <a:buNone/>
            </a:pPr>
            <a:r>
              <a:rPr lang="ru-RU" dirty="0">
                <a:latin typeface="Monly Lite" panose="020B0806030504020204" pitchFamily="34" charset="0"/>
                <a:cs typeface="Times New Roman" panose="02020603050405020304" pitchFamily="18" charset="0"/>
              </a:rPr>
              <a:t>Немного статистики по паролям от </a:t>
            </a:r>
            <a:r>
              <a:rPr lang="en-US" dirty="0">
                <a:latin typeface="Monly Lite" panose="020B0806030504020204" pitchFamily="34" charset="0"/>
                <a:cs typeface="Times New Roman" panose="02020603050405020304" pitchFamily="18" charset="0"/>
              </a:rPr>
              <a:t>Sony Pictures </a:t>
            </a:r>
            <a:r>
              <a:rPr lang="ru-RU" sz="2000" strike="sngStrike" dirty="0">
                <a:latin typeface="Monly Lite" panose="020B0806030504020204" pitchFamily="34" charset="0"/>
                <a:cs typeface="Times New Roman" panose="02020603050405020304" pitchFamily="18" charset="0"/>
              </a:rPr>
              <a:t>(Да я люблю циферки)</a:t>
            </a:r>
          </a:p>
        </p:txBody>
      </p:sp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53FF093C-D31A-4910-9DDF-31B8192F4E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7" r="15907"/>
          <a:stretch/>
        </p:blipFill>
        <p:spPr bwMode="auto">
          <a:xfrm>
            <a:off x="8144999" y="1988508"/>
            <a:ext cx="3062202" cy="271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E4F3AD-ADE8-483B-895B-91931DD1F694}"/>
              </a:ext>
            </a:extLst>
          </p:cNvPr>
          <p:cNvSpPr txBox="1"/>
          <p:nvPr/>
        </p:nvSpPr>
        <p:spPr>
          <a:xfrm>
            <a:off x="8144999" y="4704848"/>
            <a:ext cx="306220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dirty="0">
                <a:solidFill>
                  <a:schemeClr val="tx2"/>
                </a:solidFill>
                <a:latin typeface="Monly Lite" panose="020B0806030504020204" pitchFamily="34" charset="0"/>
              </a:rPr>
              <a:t>А здесь видно, что больше трети паролей содержится в словаре</a:t>
            </a:r>
          </a:p>
          <a:p>
            <a:pPr algn="r"/>
            <a:endParaRPr lang="ru-RU" sz="2000" dirty="0">
              <a:solidFill>
                <a:schemeClr val="tx2"/>
              </a:solidFill>
              <a:latin typeface="Monly Lite" panose="020B0806030504020204" pitchFamily="34" charset="0"/>
            </a:endParaRPr>
          </a:p>
          <a:p>
            <a:pPr algn="r"/>
            <a:r>
              <a:rPr lang="ru-RU" sz="2000" dirty="0">
                <a:solidFill>
                  <a:schemeClr val="tx2"/>
                </a:solidFill>
                <a:latin typeface="Monly Lite" panose="020B0806030504020204" pitchFamily="34" charset="0"/>
              </a:rPr>
              <a:t>- Словарь общедоступный на 1.7 млн</a:t>
            </a:r>
            <a:r>
              <a:rPr lang="ru-RU" sz="2400" dirty="0">
                <a:solidFill>
                  <a:schemeClr val="tx2"/>
                </a:solidFill>
                <a:latin typeface="Monly Lite" panose="020B0806030504020204" pitchFamily="34" charset="0"/>
              </a:rPr>
              <a:t> </a:t>
            </a:r>
          </a:p>
          <a:p>
            <a:pPr marL="342900" indent="-342900" algn="r">
              <a:buFontTx/>
              <a:buChar char="-"/>
            </a:pPr>
            <a:endParaRPr lang="ru-RU" sz="2400" dirty="0">
              <a:solidFill>
                <a:schemeClr val="tx2"/>
              </a:solidFill>
              <a:latin typeface="Monly Lite" panose="020B08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609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06C708C-94DF-4DD8-843E-C142DFB980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i="0" dirty="0">
                <a:latin typeface="Monly Lite" panose="020B0806030504020204" pitchFamily="34" charset="0"/>
              </a:rPr>
              <a:t>Для примера скорость перебора хэшей паролей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3808569-25BE-44E3-A568-EDAF5D5DA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83" y="837747"/>
            <a:ext cx="6210300" cy="235267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5F30FB4-4E13-401F-869D-9C489EC9A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320" y="3330961"/>
            <a:ext cx="6143625" cy="23907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AC255A-F3F9-47F4-A3C8-F5ED3EE6CD68}"/>
              </a:ext>
            </a:extLst>
          </p:cNvPr>
          <p:cNvSpPr txBox="1"/>
          <p:nvPr/>
        </p:nvSpPr>
        <p:spPr>
          <a:xfrm>
            <a:off x="6795436" y="837747"/>
            <a:ext cx="48126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Monly Lite" panose="020B0806030504020204" pitchFamily="34" charset="0"/>
              </a:rPr>
              <a:t>Любой желающий может проделать такое самостоятельно на своём компьютере.</a:t>
            </a:r>
          </a:p>
          <a:p>
            <a:endParaRPr lang="ru-RU" sz="2800" dirty="0">
              <a:latin typeface="Monly Lite" panose="020B0806030504020204" pitchFamily="34" charset="0"/>
            </a:endParaRPr>
          </a:p>
          <a:p>
            <a:r>
              <a:rPr lang="ru-RU" sz="2800" dirty="0">
                <a:latin typeface="Monly Lite" panose="020B0806030504020204" pitchFamily="34" charset="0"/>
              </a:rPr>
              <a:t>Небольшое пояснение</a:t>
            </a:r>
            <a:r>
              <a:rPr lang="en-US" sz="2800" dirty="0">
                <a:latin typeface="Monly Lite" panose="020B0806030504020204" pitchFamily="34" charset="0"/>
              </a:rPr>
              <a:t>:</a:t>
            </a:r>
          </a:p>
          <a:p>
            <a:r>
              <a:rPr lang="en-US" sz="2800" dirty="0">
                <a:latin typeface="Monly Lite" panose="020B0806030504020204" pitchFamily="34" charset="0"/>
              </a:rPr>
              <a:t>MH\s = 1</a:t>
            </a:r>
            <a:r>
              <a:rPr lang="ru-RU" sz="2800" dirty="0">
                <a:latin typeface="Monly Lite" panose="020B0806030504020204" pitchFamily="34" charset="0"/>
              </a:rPr>
              <a:t> </a:t>
            </a:r>
            <a:r>
              <a:rPr lang="en-US" sz="2800" dirty="0">
                <a:latin typeface="Monly Lite" panose="020B0806030504020204" pitchFamily="34" charset="0"/>
              </a:rPr>
              <a:t>000</a:t>
            </a:r>
            <a:r>
              <a:rPr lang="ru-RU" sz="2800" dirty="0">
                <a:latin typeface="Monly Lite" panose="020B0806030504020204" pitchFamily="34" charset="0"/>
              </a:rPr>
              <a:t> </a:t>
            </a:r>
            <a:r>
              <a:rPr lang="en-US" sz="2800" dirty="0">
                <a:latin typeface="Monly Lite" panose="020B0806030504020204" pitchFamily="34" charset="0"/>
              </a:rPr>
              <a:t>000 hash in second </a:t>
            </a:r>
            <a:endParaRPr lang="ru-RU" sz="2800" dirty="0">
              <a:latin typeface="Monly Lite" panose="020B0806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27922C-2F9C-4716-B12C-28001518C3DB}"/>
              </a:ext>
            </a:extLst>
          </p:cNvPr>
          <p:cNvSpPr txBox="1"/>
          <p:nvPr/>
        </p:nvSpPr>
        <p:spPr>
          <a:xfrm>
            <a:off x="288758" y="3429000"/>
            <a:ext cx="511101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Monly Lite" panose="020B0806030504020204" pitchFamily="34" charset="0"/>
              </a:rPr>
              <a:t>Да существует множество условностей, но это лишь пример, призванный показать некие недостатки использования пароля как средство аутентификации.</a:t>
            </a:r>
          </a:p>
          <a:p>
            <a:pPr algn="ctr"/>
            <a:endParaRPr lang="ru-RU" sz="2800" dirty="0">
              <a:latin typeface="Monly Lite" panose="020B0806030504020204" pitchFamily="34" charset="0"/>
            </a:endParaRPr>
          </a:p>
          <a:p>
            <a:pPr algn="ctr"/>
            <a:r>
              <a:rPr lang="ru-RU" strike="sngStrike" dirty="0">
                <a:latin typeface="Monly Lite" panose="020B0806030504020204" pitchFamily="34" charset="0"/>
              </a:rPr>
              <a:t>Честно говоря</a:t>
            </a:r>
          </a:p>
          <a:p>
            <a:pPr algn="ctr"/>
            <a:r>
              <a:rPr lang="ru-RU" strike="sngStrike" dirty="0">
                <a:latin typeface="Monly Lite" panose="020B0806030504020204" pitchFamily="34" charset="0"/>
              </a:rPr>
              <a:t>любые недостатки пароля перекрывает сложность объяснения того, как работать с токеном пользователям</a:t>
            </a:r>
          </a:p>
        </p:txBody>
      </p:sp>
    </p:spTree>
    <p:extLst>
      <p:ext uri="{BB962C8B-B14F-4D97-AF65-F5344CB8AC3E}">
        <p14:creationId xmlns:p14="http://schemas.microsoft.com/office/powerpoint/2010/main" val="3487626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397D5B-7FE2-4E74-AD91-53AEE451D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800" spc="300" dirty="0">
                <a:latin typeface="Monly Lite" panose="020B0806030504020204" pitchFamily="34" charset="0"/>
              </a:rPr>
              <a:t>Что такое </a:t>
            </a:r>
            <a:r>
              <a:rPr lang="en-US" sz="4800" spc="300" dirty="0" err="1">
                <a:latin typeface="Monly Lite" panose="020B0806030504020204" pitchFamily="34" charset="0"/>
              </a:rPr>
              <a:t>etoken</a:t>
            </a:r>
            <a:r>
              <a:rPr lang="en-US" sz="4800" spc="300" dirty="0">
                <a:latin typeface="Monly Lite" panose="020B0806030504020204" pitchFamily="34" charset="0"/>
              </a:rPr>
              <a:t>?</a:t>
            </a:r>
            <a:endParaRPr lang="ru-RU" sz="4800" spc="300" dirty="0">
              <a:latin typeface="Monly Lite" panose="020B08060305040202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361AFFD-9463-4B08-8F85-464286BB7A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buFontTx/>
              <a:buChar char="-"/>
            </a:pPr>
            <a:r>
              <a:rPr lang="en-US" sz="3200" b="1" i="0" dirty="0" err="1">
                <a:solidFill>
                  <a:srgbClr val="0070C0"/>
                </a:solidFill>
                <a:effectLst/>
                <a:latin typeface="Monly Lite" panose="020B0806030504020204" pitchFamily="34" charset="0"/>
              </a:rPr>
              <a:t>eToken</a:t>
            </a:r>
            <a:r>
              <a:rPr lang="en-US" sz="3200" b="0" i="0" dirty="0">
                <a:solidFill>
                  <a:schemeClr val="tx1"/>
                </a:solidFill>
                <a:effectLst/>
                <a:latin typeface="Monly Lite" panose="020B0806030504020204" pitchFamily="34" charset="0"/>
              </a:rPr>
              <a:t> – </a:t>
            </a:r>
            <a:r>
              <a:rPr lang="ru-RU" sz="3200" b="0" i="0" dirty="0">
                <a:solidFill>
                  <a:srgbClr val="202122"/>
                </a:solidFill>
                <a:effectLst/>
                <a:latin typeface="Monly Lite" panose="020B0806030504020204" pitchFamily="34" charset="0"/>
              </a:rPr>
              <a:t>персональное устройство для аутентификации и хранения данных, </a:t>
            </a:r>
            <a:r>
              <a:rPr lang="ru-RU" sz="3200" b="0" i="0" dirty="0" err="1">
                <a:solidFill>
                  <a:srgbClr val="202122"/>
                </a:solidFill>
                <a:effectLst/>
                <a:latin typeface="Monly Lite" panose="020B0806030504020204" pitchFamily="34" charset="0"/>
              </a:rPr>
              <a:t>аппаратно</a:t>
            </a:r>
            <a:r>
              <a:rPr lang="ru-RU" sz="3200" b="0" i="0" dirty="0">
                <a:solidFill>
                  <a:srgbClr val="202122"/>
                </a:solidFill>
                <a:effectLst/>
                <a:latin typeface="Monly Lite" panose="020B0806030504020204" pitchFamily="34" charset="0"/>
              </a:rPr>
              <a:t> поддерживающее работу с цифровыми сертификатами и электронно-цифровой подписью (ЭЦП).</a:t>
            </a:r>
          </a:p>
          <a:p>
            <a:pPr lvl="1">
              <a:buFontTx/>
              <a:buChar char="-"/>
            </a:pPr>
            <a:r>
              <a:rPr lang="ru-RU" sz="3200" dirty="0">
                <a:solidFill>
                  <a:schemeClr val="tx1"/>
                </a:solidFill>
                <a:latin typeface="Monly Lite" panose="020B0806030504020204" pitchFamily="34" charset="0"/>
              </a:rPr>
              <a:t>На текущий момент</a:t>
            </a:r>
            <a:r>
              <a:rPr lang="en-US" sz="3200" dirty="0">
                <a:solidFill>
                  <a:schemeClr val="tx1"/>
                </a:solidFill>
                <a:latin typeface="Monly Lite" panose="020B0806030504020204" pitchFamily="34" charset="0"/>
              </a:rPr>
              <a:t> </a:t>
            </a:r>
            <a:r>
              <a:rPr lang="ru-RU" sz="3200" dirty="0">
                <a:solidFill>
                  <a:schemeClr val="tx1"/>
                </a:solidFill>
                <a:latin typeface="Monly Lite" panose="020B0806030504020204" pitchFamily="34" charset="0"/>
              </a:rPr>
              <a:t>разработчик </a:t>
            </a:r>
            <a:r>
              <a:rPr lang="en-US" sz="3200" b="1" dirty="0" err="1">
                <a:solidFill>
                  <a:srgbClr val="0070C0"/>
                </a:solidFill>
                <a:latin typeface="Monly Lite" panose="020B0806030504020204" pitchFamily="34" charset="0"/>
              </a:rPr>
              <a:t>eToken</a:t>
            </a:r>
            <a:r>
              <a:rPr lang="en-US" sz="3200" dirty="0">
                <a:solidFill>
                  <a:schemeClr val="tx1"/>
                </a:solidFill>
                <a:latin typeface="Monly Lite" panose="020B0806030504020204" pitchFamily="34" charset="0"/>
              </a:rPr>
              <a:t> – </a:t>
            </a:r>
            <a:r>
              <a:rPr lang="ru-RU" sz="3200" dirty="0">
                <a:solidFill>
                  <a:schemeClr val="tx1"/>
                </a:solidFill>
                <a:latin typeface="Monly Lite" panose="020B0806030504020204" pitchFamily="34" charset="0"/>
              </a:rPr>
              <a:t>«</a:t>
            </a:r>
            <a:r>
              <a:rPr lang="en-US" sz="3200" i="0" dirty="0">
                <a:solidFill>
                  <a:srgbClr val="0070C0"/>
                </a:solidFill>
                <a:effectLst/>
                <a:latin typeface="Monly Lite" panose="020B0806030504020204" pitchFamily="34" charset="0"/>
              </a:rPr>
              <a:t>Aladdin Knowledge Systems</a:t>
            </a:r>
            <a:r>
              <a:rPr lang="ru-RU" sz="3200" dirty="0">
                <a:solidFill>
                  <a:schemeClr val="tx1"/>
                </a:solidFill>
                <a:latin typeface="Monly Lite" panose="020B0806030504020204" pitchFamily="34" charset="0"/>
              </a:rPr>
              <a:t>», была сначала выкуплена компанией «</a:t>
            </a:r>
            <a:r>
              <a:rPr lang="en-US" sz="3200" dirty="0">
                <a:solidFill>
                  <a:srgbClr val="0070C0"/>
                </a:solidFill>
                <a:latin typeface="Monly Lite" panose="020B0806030504020204" pitchFamily="34" charset="0"/>
              </a:rPr>
              <a:t>SafeNet</a:t>
            </a:r>
            <a:r>
              <a:rPr lang="ru-RU" sz="3200" dirty="0">
                <a:solidFill>
                  <a:schemeClr val="tx1"/>
                </a:solidFill>
                <a:latin typeface="Monly Lite" panose="020B0806030504020204" pitchFamily="34" charset="0"/>
              </a:rPr>
              <a:t>», а далее в её составе объединилась с компанией, «</a:t>
            </a:r>
            <a:r>
              <a:rPr lang="en-US" sz="3200" dirty="0">
                <a:solidFill>
                  <a:srgbClr val="0070C0"/>
                </a:solidFill>
                <a:latin typeface="Monly Lite" panose="020B0806030504020204" pitchFamily="34" charset="0"/>
              </a:rPr>
              <a:t>Thales</a:t>
            </a:r>
            <a:r>
              <a:rPr lang="ru-RU" sz="3200" dirty="0">
                <a:solidFill>
                  <a:srgbClr val="0070C0"/>
                </a:solidFill>
                <a:latin typeface="Monly Lite" panose="020B0806030504020204" pitchFamily="34" charset="0"/>
              </a:rPr>
              <a:t> </a:t>
            </a:r>
            <a:r>
              <a:rPr lang="en-US" sz="3200" dirty="0">
                <a:solidFill>
                  <a:srgbClr val="0070C0"/>
                </a:solidFill>
                <a:latin typeface="Monly Lite" panose="020B0806030504020204" pitchFamily="34" charset="0"/>
              </a:rPr>
              <a:t>groups</a:t>
            </a:r>
            <a:r>
              <a:rPr lang="ru-RU" sz="3200" dirty="0">
                <a:solidFill>
                  <a:schemeClr val="tx1"/>
                </a:solidFill>
                <a:latin typeface="Monly Lite" panose="020B0806030504020204" pitchFamily="34" charset="0"/>
              </a:rPr>
              <a:t>». В связи с чем в описании может фигурировать именно «</a:t>
            </a:r>
            <a:r>
              <a:rPr lang="en-US" sz="3200" dirty="0">
                <a:solidFill>
                  <a:schemeClr val="tx1"/>
                </a:solidFill>
                <a:latin typeface="Monly Lite" panose="020B0806030504020204" pitchFamily="34" charset="0"/>
              </a:rPr>
              <a:t>Thales</a:t>
            </a:r>
            <a:r>
              <a:rPr lang="ru-RU" sz="3200" dirty="0">
                <a:solidFill>
                  <a:schemeClr val="tx1"/>
                </a:solidFill>
                <a:latin typeface="Monly Lite" panose="020B0806030504020204" pitchFamily="34" charset="0"/>
              </a:rPr>
              <a:t>», как текущий дистрибьютор продукции </a:t>
            </a:r>
            <a:r>
              <a:rPr lang="en-US" sz="3200" b="1" dirty="0" err="1">
                <a:solidFill>
                  <a:schemeClr val="tx1"/>
                </a:solidFill>
                <a:latin typeface="Monly Lite" panose="020B0806030504020204" pitchFamily="34" charset="0"/>
              </a:rPr>
              <a:t>eToken</a:t>
            </a:r>
            <a:r>
              <a:rPr lang="ru-RU" sz="3200" dirty="0">
                <a:solidFill>
                  <a:schemeClr val="tx1"/>
                </a:solidFill>
                <a:latin typeface="Monly Lite" panose="020B08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769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112B8-3CF2-49AB-9285-047577A00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dirty="0">
                <a:latin typeface="Monly Lite" panose="020B0806030504020204" pitchFamily="34" charset="0"/>
              </a:rPr>
              <a:t>Как это работает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27A9CCD-FF71-488C-ADD3-9B331AD1B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598" indent="0">
              <a:buNone/>
            </a:pPr>
            <a:r>
              <a:rPr lang="ru-RU" dirty="0">
                <a:latin typeface="Monly Lite" panose="020B0806030504020204" pitchFamily="34" charset="0"/>
              </a:rPr>
              <a:t>Для работы используется односторонняя функция (назовём её </a:t>
            </a:r>
            <a:r>
              <a:rPr lang="ru-RU" b="1" dirty="0">
                <a:solidFill>
                  <a:srgbClr val="0070C0"/>
                </a:solidFill>
                <a:latin typeface="Monly Lite" panose="020B0806030504020204" pitchFamily="34" charset="0"/>
              </a:rPr>
              <a:t>f</a:t>
            </a:r>
            <a:r>
              <a:rPr lang="ru-RU" dirty="0">
                <a:latin typeface="Monly Lite" panose="020B0806030504020204" pitchFamily="34" charset="0"/>
              </a:rPr>
              <a:t>). Система одноразовых паролей начинает работать от начального числа </a:t>
            </a:r>
            <a:r>
              <a:rPr lang="ru-RU" dirty="0">
                <a:solidFill>
                  <a:srgbClr val="0070C0"/>
                </a:solidFill>
                <a:latin typeface="Monly Lite" panose="020B0806030504020204" pitchFamily="34" charset="0"/>
              </a:rPr>
              <a:t>s</a:t>
            </a:r>
            <a:r>
              <a:rPr lang="ru-RU" dirty="0">
                <a:latin typeface="Monly Lite" panose="020B0806030504020204" pitchFamily="34" charset="0"/>
              </a:rPr>
              <a:t>, затем генерирует пароли.</a:t>
            </a:r>
          </a:p>
          <a:p>
            <a:pPr marL="101598" indent="0" algn="ctr">
              <a:buNone/>
            </a:pPr>
            <a:r>
              <a:rPr lang="ru-RU" dirty="0">
                <a:solidFill>
                  <a:srgbClr val="0070C0"/>
                </a:solidFill>
                <a:latin typeface="Monly Lite" panose="020B0806030504020204" pitchFamily="34" charset="0"/>
              </a:rPr>
              <a:t>f(s), f(f(s)), f(f(f(s))), …</a:t>
            </a:r>
          </a:p>
          <a:p>
            <a:pPr marL="101598" indent="0">
              <a:buNone/>
            </a:pPr>
            <a:r>
              <a:rPr lang="ru-RU" dirty="0">
                <a:latin typeface="Monly Lite" panose="020B0806030504020204" pitchFamily="34" charset="0"/>
              </a:rPr>
              <a:t>столько раз, сколько необходимо. Если ищется бесконечная серия паролей, новое начальное число может быть выбрано после того, как ряд для s оказывается исчерпанным. Каждый пароль распределяется в обратном порядке, начиная с </a:t>
            </a:r>
            <a:r>
              <a:rPr lang="ru-RU" dirty="0">
                <a:solidFill>
                  <a:srgbClr val="0070C0"/>
                </a:solidFill>
                <a:latin typeface="Monly Lite" panose="020B0806030504020204" pitchFamily="34" charset="0"/>
              </a:rPr>
              <a:t>f(f(…f(s))…), </a:t>
            </a:r>
            <a:r>
              <a:rPr lang="ru-RU" dirty="0">
                <a:latin typeface="Monly Lite" panose="020B0806030504020204" pitchFamily="34" charset="0"/>
              </a:rPr>
              <a:t>заканчивая </a:t>
            </a:r>
            <a:r>
              <a:rPr lang="ru-RU" dirty="0">
                <a:solidFill>
                  <a:srgbClr val="0070C0"/>
                </a:solidFill>
                <a:latin typeface="Monly Lite" panose="020B0806030504020204" pitchFamily="34" charset="0"/>
              </a:rPr>
              <a:t>f(s)</a:t>
            </a:r>
            <a:r>
              <a:rPr lang="ru-RU" dirty="0">
                <a:latin typeface="Monly Lite" panose="020B0806030504020204" pitchFamily="34" charset="0"/>
              </a:rPr>
              <a:t>.</a:t>
            </a:r>
          </a:p>
          <a:p>
            <a:pPr marL="101598" indent="0">
              <a:buNone/>
            </a:pPr>
            <a:r>
              <a:rPr lang="ru-RU" dirty="0">
                <a:latin typeface="Monly Lite" panose="020B0806030504020204" pitchFamily="34" charset="0"/>
              </a:rPr>
              <a:t>Если злоумышленнику удаётся получить одноразовый пароль, он может получить доступ только на один период времени или одно соединение, но это становится бесполезным, когда этот период закончится. Чтобы получить следующий пароль в цепочке из предыдущих, необходимо </a:t>
            </a:r>
            <a:r>
              <a:rPr lang="ru-RU" dirty="0">
                <a:solidFill>
                  <a:srgbClr val="0070C0"/>
                </a:solidFill>
                <a:latin typeface="Monly Lite" panose="020B0806030504020204" pitchFamily="34" charset="0"/>
              </a:rPr>
              <a:t>найти способ вычисления обратной функции.</a:t>
            </a:r>
            <a:r>
              <a:rPr lang="ru-RU" dirty="0">
                <a:latin typeface="Monly Lite" panose="020B0806030504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3207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577C574-0A35-4027-88AB-5F78B2DB79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808" y="709708"/>
            <a:ext cx="3447192" cy="2520000"/>
          </a:xfrm>
          <a:prstGeom prst="rect">
            <a:avLst/>
          </a:prstGeom>
          <a:effectLst>
            <a:outerShdw blurRad="50800" dist="38100" dir="2700000" sx="102000" sy="102000" algn="tl" rotWithShape="0">
              <a:schemeClr val="tx2">
                <a:alpha val="40000"/>
              </a:scheme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FF4F60-963C-467B-A226-CED4469276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098" y="3628292"/>
            <a:ext cx="3221800" cy="2520000"/>
          </a:xfrm>
          <a:prstGeom prst="rect">
            <a:avLst/>
          </a:prstGeom>
          <a:effectLst>
            <a:outerShdw blurRad="50800" dist="38100" dir="13500000" sx="102000" sy="102000" algn="br" rotWithShape="0">
              <a:schemeClr val="tx2">
                <a:alpha val="40000"/>
              </a:scheme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3F436F3-4B14-4778-8811-879D3C0FAB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739" y="709708"/>
            <a:ext cx="2762057" cy="2520000"/>
          </a:xfrm>
          <a:prstGeom prst="rect">
            <a:avLst/>
          </a:prstGeom>
          <a:effectLst>
            <a:outerShdw blurRad="50800" dist="38100" dir="8100000" sx="102000" sy="102000" algn="tr" rotWithShape="0">
              <a:schemeClr val="tx2">
                <a:alpha val="40000"/>
              </a:scheme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57DAA68-BE06-48FF-839E-C1B7BB0D64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606" y="3628292"/>
            <a:ext cx="3632343" cy="2520000"/>
          </a:xfrm>
          <a:prstGeom prst="rect">
            <a:avLst/>
          </a:prstGeom>
          <a:effectLst>
            <a:outerShdw blurRad="50800" dist="38100" dir="18900000" sx="102000" sy="102000" algn="bl" rotWithShape="0">
              <a:schemeClr val="tx2">
                <a:alpha val="40000"/>
              </a:scheme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FE7175-3A06-40DA-96FE-C2E17E90610F}"/>
              </a:ext>
            </a:extLst>
          </p:cNvPr>
          <p:cNvSpPr txBox="1"/>
          <p:nvPr/>
        </p:nvSpPr>
        <p:spPr>
          <a:xfrm>
            <a:off x="445477" y="709708"/>
            <a:ext cx="220333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tx2"/>
                </a:solidFill>
                <a:latin typeface="Monly Lite" panose="020B0806030504020204" pitchFamily="34" charset="0"/>
              </a:rPr>
              <a:t>Это всё </a:t>
            </a:r>
            <a:r>
              <a:rPr lang="en-US" sz="3200" dirty="0" err="1">
                <a:solidFill>
                  <a:schemeClr val="tx2"/>
                </a:solidFill>
                <a:latin typeface="Monly Lite" panose="020B0806030504020204" pitchFamily="34" charset="0"/>
              </a:rPr>
              <a:t>etoken</a:t>
            </a:r>
            <a:endParaRPr lang="en-US" sz="3200" dirty="0">
              <a:solidFill>
                <a:schemeClr val="tx2"/>
              </a:solidFill>
              <a:latin typeface="Monly Lite" panose="020B0806030504020204" pitchFamily="34" charset="0"/>
            </a:endParaRPr>
          </a:p>
          <a:p>
            <a:endParaRPr lang="ru-RU" sz="3200" dirty="0">
              <a:solidFill>
                <a:schemeClr val="tx2"/>
              </a:solidFill>
              <a:latin typeface="Monly Lite" panose="020B0806030504020204" pitchFamily="34" charset="0"/>
            </a:endParaRPr>
          </a:p>
          <a:p>
            <a:pPr algn="r"/>
            <a:r>
              <a:rPr lang="en-US" sz="3200" dirty="0">
                <a:solidFill>
                  <a:schemeClr val="tx2"/>
                </a:solidFill>
                <a:latin typeface="Monly Lite" panose="020B0806030504020204" pitchFamily="34" charset="0"/>
              </a:rPr>
              <a:t>USB-</a:t>
            </a:r>
            <a:r>
              <a:rPr lang="ru-RU" sz="3200" dirty="0">
                <a:solidFill>
                  <a:schemeClr val="tx2"/>
                </a:solidFill>
                <a:latin typeface="Monly Lite" panose="020B0806030504020204" pitchFamily="34" charset="0"/>
              </a:rPr>
              <a:t>ключ с генерацией пароля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58157C-ABF7-4F1F-BE5B-2BCC857B814F}"/>
              </a:ext>
            </a:extLst>
          </p:cNvPr>
          <p:cNvSpPr txBox="1"/>
          <p:nvPr/>
        </p:nvSpPr>
        <p:spPr>
          <a:xfrm>
            <a:off x="1387606" y="6148292"/>
            <a:ext cx="3632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  <a:latin typeface="Monly Lite" panose="020B0806030504020204" pitchFamily="34" charset="0"/>
              </a:rPr>
              <a:t>USB-</a:t>
            </a:r>
            <a:r>
              <a:rPr lang="ru-RU" sz="2800" dirty="0">
                <a:solidFill>
                  <a:schemeClr val="tx2"/>
                </a:solidFill>
                <a:latin typeface="Monly Lite" panose="020B0806030504020204" pitchFamily="34" charset="0"/>
              </a:rPr>
              <a:t>ключ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36F10A-B3E0-44FC-AEEE-4762E52F013E}"/>
              </a:ext>
            </a:extLst>
          </p:cNvPr>
          <p:cNvSpPr txBox="1"/>
          <p:nvPr/>
        </p:nvSpPr>
        <p:spPr>
          <a:xfrm>
            <a:off x="10070898" y="3628292"/>
            <a:ext cx="1230978" cy="2807677"/>
          </a:xfrm>
          <a:prstGeom prst="rect">
            <a:avLst/>
          </a:prstGeom>
          <a:noFill/>
        </p:spPr>
        <p:txBody>
          <a:bodyPr vert="wordArtVert" wrap="square" tIns="0" bIns="0" rtlCol="0">
            <a:spAutoFit/>
          </a:bodyPr>
          <a:lstStyle/>
          <a:p>
            <a:r>
              <a:rPr lang="ru-RU" sz="2800" dirty="0" err="1">
                <a:solidFill>
                  <a:schemeClr val="tx2"/>
                </a:solidFill>
                <a:latin typeface="Monly Lite" panose="020B0806030504020204" pitchFamily="34" charset="0"/>
              </a:rPr>
              <a:t>ТОКен</a:t>
            </a:r>
            <a:endParaRPr lang="ru-RU" sz="2800" dirty="0">
              <a:solidFill>
                <a:schemeClr val="tx2"/>
              </a:solidFill>
              <a:latin typeface="Monly Lite" panose="020B0806030504020204" pitchFamily="34" charset="0"/>
            </a:endParaRPr>
          </a:p>
          <a:p>
            <a:r>
              <a:rPr lang="ru-RU" sz="2800" dirty="0">
                <a:solidFill>
                  <a:schemeClr val="tx2"/>
                </a:solidFill>
                <a:latin typeface="Monly Lite" panose="020B0806030504020204" pitchFamily="34" charset="0"/>
              </a:rPr>
              <a:t>ОТР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E97782-91A6-4BE9-BC9A-F933B7B9DD2A}"/>
              </a:ext>
            </a:extLst>
          </p:cNvPr>
          <p:cNvSpPr txBox="1"/>
          <p:nvPr/>
        </p:nvSpPr>
        <p:spPr>
          <a:xfrm>
            <a:off x="7881739" y="269631"/>
            <a:ext cx="2762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2"/>
                </a:solidFill>
                <a:latin typeface="Monly Lite" panose="020B0806030504020204" pitchFamily="34" charset="0"/>
              </a:rPr>
              <a:t>Смарт карта</a:t>
            </a:r>
          </a:p>
        </p:txBody>
      </p:sp>
    </p:spTree>
    <p:extLst>
      <p:ext uri="{BB962C8B-B14F-4D97-AF65-F5344CB8AC3E}">
        <p14:creationId xmlns:p14="http://schemas.microsoft.com/office/powerpoint/2010/main" val="507406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63557D-50A8-40F4-AADD-15CB97142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Monly Lite" panose="020B0806030504020204" pitchFamily="34" charset="0"/>
              </a:rPr>
              <a:t>VPN</a:t>
            </a:r>
            <a:endParaRPr lang="ru-RU" sz="4400" dirty="0">
              <a:latin typeface="Monly Lite" panose="020B08060305040202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969D3E7-A2F8-4396-A363-C50CECAA7F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2800" y="1482135"/>
            <a:ext cx="10546400" cy="4287200"/>
          </a:xfrm>
        </p:spPr>
        <p:txBody>
          <a:bodyPr/>
          <a:lstStyle/>
          <a:p>
            <a:pPr marL="101598" indent="0" algn="l">
              <a:buNone/>
            </a:pPr>
            <a:r>
              <a:rPr lang="ru-RU" sz="3600" b="0" dirty="0" err="1">
                <a:solidFill>
                  <a:srgbClr val="0070C0"/>
                </a:solidFill>
                <a:effectLst/>
                <a:latin typeface="Monly Lite" panose="020B0806030504020204" pitchFamily="34" charset="0"/>
              </a:rPr>
              <a:t>Check</a:t>
            </a:r>
            <a:r>
              <a:rPr lang="ru-RU" sz="3600" b="0" dirty="0">
                <a:solidFill>
                  <a:srgbClr val="0070C0"/>
                </a:solidFill>
                <a:effectLst/>
                <a:latin typeface="Monly Lite" panose="020B0806030504020204" pitchFamily="34" charset="0"/>
              </a:rPr>
              <a:t> </a:t>
            </a:r>
            <a:r>
              <a:rPr lang="ru-RU" sz="3600" b="0" dirty="0" err="1">
                <a:solidFill>
                  <a:srgbClr val="0070C0"/>
                </a:solidFill>
                <a:effectLst/>
                <a:latin typeface="Monly Lite" panose="020B0806030504020204" pitchFamily="34" charset="0"/>
              </a:rPr>
              <a:t>Point</a:t>
            </a:r>
            <a:r>
              <a:rPr lang="ru-RU" sz="3600" b="0" dirty="0">
                <a:solidFill>
                  <a:srgbClr val="0070C0"/>
                </a:solidFill>
                <a:effectLst/>
                <a:latin typeface="Monly Lite" panose="020B0806030504020204" pitchFamily="34" charset="0"/>
              </a:rPr>
              <a:t> VPN</a:t>
            </a:r>
            <a:r>
              <a:rPr lang="en-US" sz="3600" b="0" dirty="0">
                <a:solidFill>
                  <a:schemeClr val="tx1"/>
                </a:solidFill>
                <a:effectLst/>
                <a:latin typeface="Monly Lite" panose="020B0806030504020204" pitchFamily="34" charset="0"/>
              </a:rPr>
              <a:t>,</a:t>
            </a:r>
            <a:r>
              <a:rPr lang="ru-RU" sz="3600" b="0" dirty="0">
                <a:solidFill>
                  <a:schemeClr val="tx1"/>
                </a:solidFill>
                <a:effectLst/>
                <a:latin typeface="Monly Lite" panose="020B0806030504020204" pitchFamily="34" charset="0"/>
              </a:rPr>
              <a:t> </a:t>
            </a:r>
            <a:r>
              <a:rPr lang="ru-RU" sz="3600" b="0" dirty="0" err="1">
                <a:solidFill>
                  <a:srgbClr val="0070C0"/>
                </a:solidFill>
                <a:effectLst/>
                <a:latin typeface="Monly Lite" panose="020B0806030504020204" pitchFamily="34" charset="0"/>
              </a:rPr>
              <a:t>SecuRemote</a:t>
            </a:r>
            <a:r>
              <a:rPr lang="ru-RU" sz="3600" b="0" dirty="0">
                <a:solidFill>
                  <a:schemeClr val="tx1"/>
                </a:solidFill>
                <a:effectLst/>
                <a:latin typeface="Monly Lite" panose="020B0806030504020204" pitchFamily="34" charset="0"/>
              </a:rPr>
              <a:t> и </a:t>
            </a:r>
            <a:r>
              <a:rPr lang="ru-RU" sz="3600" b="0" dirty="0">
                <a:solidFill>
                  <a:srgbClr val="0070C0"/>
                </a:solidFill>
                <a:effectLst/>
                <a:latin typeface="Monly Lite" panose="020B0806030504020204" pitchFamily="34" charset="0"/>
              </a:rPr>
              <a:t>VPN </a:t>
            </a:r>
            <a:r>
              <a:rPr lang="ru-RU" sz="3600" b="0" dirty="0" err="1">
                <a:solidFill>
                  <a:srgbClr val="0070C0"/>
                </a:solidFill>
                <a:effectLst/>
                <a:latin typeface="Monly Lite" panose="020B0806030504020204" pitchFamily="34" charset="0"/>
              </a:rPr>
              <a:t>SecureClient</a:t>
            </a:r>
            <a:r>
              <a:rPr lang="ru-RU" sz="3600" b="0" dirty="0">
                <a:solidFill>
                  <a:srgbClr val="0070C0"/>
                </a:solidFill>
                <a:effectLst/>
                <a:latin typeface="Monly Lite" panose="020B0806030504020204" pitchFamily="34" charset="0"/>
              </a:rPr>
              <a:t> </a:t>
            </a:r>
            <a:r>
              <a:rPr lang="ru-RU" sz="3600" b="0" dirty="0">
                <a:solidFill>
                  <a:schemeClr val="tx1"/>
                </a:solidFill>
                <a:effectLst/>
                <a:latin typeface="Monly Lite" panose="020B0806030504020204" pitchFamily="34" charset="0"/>
              </a:rPr>
              <a:t>поддерживают аутентификацию, основанную на использовании </a:t>
            </a:r>
            <a:r>
              <a:rPr lang="ru-RU" sz="3600" b="0" strike="noStrike" dirty="0">
                <a:solidFill>
                  <a:schemeClr val="tx1"/>
                </a:solidFill>
                <a:effectLst/>
                <a:latin typeface="Monly Lite" panose="020B0806030504020204" pitchFamily="34" charset="0"/>
              </a:rPr>
              <a:t>сертификатов открытого ключа</a:t>
            </a:r>
            <a:r>
              <a:rPr lang="ru-RU" sz="3600" b="0" dirty="0">
                <a:solidFill>
                  <a:schemeClr val="tx1"/>
                </a:solidFill>
                <a:effectLst/>
                <a:latin typeface="Monly Lite" panose="020B0806030504020204" pitchFamily="34" charset="0"/>
              </a:rPr>
              <a:t> и </a:t>
            </a:r>
            <a:r>
              <a:rPr lang="ru-RU" sz="3600" b="0" strike="noStrike" dirty="0">
                <a:solidFill>
                  <a:schemeClr val="tx1"/>
                </a:solidFill>
                <a:effectLst/>
                <a:latin typeface="Monly Lite" panose="020B0806030504020204" pitchFamily="34" charset="0"/>
              </a:rPr>
              <a:t>закрытых ключей</a:t>
            </a:r>
            <a:r>
              <a:rPr lang="ru-RU" sz="3600" b="0" dirty="0">
                <a:solidFill>
                  <a:schemeClr val="tx1"/>
                </a:solidFill>
                <a:effectLst/>
                <a:latin typeface="Monly Lite" panose="020B0806030504020204" pitchFamily="34" charset="0"/>
              </a:rPr>
              <a:t> в памяти </a:t>
            </a:r>
            <a:r>
              <a:rPr lang="ru-RU" sz="3600" b="0" strike="noStrike" dirty="0">
                <a:solidFill>
                  <a:schemeClr val="tx1"/>
                </a:solidFill>
                <a:effectLst/>
                <a:latin typeface="Monly Lite" panose="020B0806030504020204" pitchFamily="34" charset="0"/>
              </a:rPr>
              <a:t>смарт-карт</a:t>
            </a:r>
            <a:r>
              <a:rPr lang="ru-RU" sz="3600" b="0" dirty="0">
                <a:solidFill>
                  <a:schemeClr val="tx1"/>
                </a:solidFill>
                <a:effectLst/>
                <a:latin typeface="Monly Lite" panose="020B0806030504020204" pitchFamily="34" charset="0"/>
              </a:rPr>
              <a:t> и их аналогов. </a:t>
            </a:r>
            <a:endParaRPr lang="ru-RU" sz="3600" dirty="0">
              <a:solidFill>
                <a:schemeClr val="tx1"/>
              </a:solidFill>
              <a:latin typeface="Monly Lite" panose="020B0806030504020204" pitchFamily="34" charset="0"/>
            </a:endParaRPr>
          </a:p>
          <a:p>
            <a:pPr marL="101598" indent="0" algn="l">
              <a:buNone/>
            </a:pPr>
            <a:r>
              <a:rPr lang="ru-RU" sz="3600" b="0" dirty="0">
                <a:solidFill>
                  <a:schemeClr val="tx1"/>
                </a:solidFill>
                <a:effectLst/>
                <a:latin typeface="Monly Lite" panose="020B0806030504020204" pitchFamily="34" charset="0"/>
              </a:rPr>
              <a:t>При наличии на </a:t>
            </a:r>
            <a:r>
              <a:rPr lang="ru-RU" sz="3600" b="0" strike="noStrike" dirty="0">
                <a:solidFill>
                  <a:schemeClr val="tx1"/>
                </a:solidFill>
                <a:effectLst/>
                <a:latin typeface="Monly Lite" panose="020B0806030504020204" pitchFamily="34" charset="0"/>
              </a:rPr>
              <a:t>клиентском</a:t>
            </a:r>
            <a:r>
              <a:rPr lang="ru-RU" sz="3600" b="0" dirty="0">
                <a:solidFill>
                  <a:schemeClr val="tx1"/>
                </a:solidFill>
                <a:effectLst/>
                <a:latin typeface="Monly Lite" panose="020B0806030504020204" pitchFamily="34" charset="0"/>
              </a:rPr>
              <a:t> компьютере </a:t>
            </a:r>
            <a:r>
              <a:rPr lang="ru-RU" sz="3600" b="0" strike="noStrike" dirty="0">
                <a:solidFill>
                  <a:schemeClr val="tx1"/>
                </a:solidFill>
                <a:effectLst/>
                <a:latin typeface="Monly Lite" panose="020B0806030504020204" pitchFamily="34" charset="0"/>
              </a:rPr>
              <a:t>драйвера</a:t>
            </a:r>
            <a:r>
              <a:rPr lang="en-US" sz="3600" b="0" strike="noStrike" dirty="0">
                <a:solidFill>
                  <a:schemeClr val="tx1"/>
                </a:solidFill>
                <a:effectLst/>
                <a:latin typeface="Monly Lite" panose="020B0806030504020204" pitchFamily="34" charset="0"/>
              </a:rPr>
              <a:t> </a:t>
            </a:r>
            <a:r>
              <a:rPr lang="ru-RU" sz="3600" b="0" dirty="0">
                <a:solidFill>
                  <a:schemeClr val="tx1"/>
                </a:solidFill>
                <a:effectLst/>
                <a:latin typeface="Monly Lite" panose="020B0806030504020204" pitchFamily="34" charset="0"/>
              </a:rPr>
              <a:t>для установления </a:t>
            </a:r>
            <a:r>
              <a:rPr lang="ru-RU" sz="3600" b="0" strike="noStrike" dirty="0">
                <a:solidFill>
                  <a:schemeClr val="tx1"/>
                </a:solidFill>
                <a:effectLst/>
                <a:latin typeface="Monly Lite" panose="020B0806030504020204" pitchFamily="34" charset="0"/>
              </a:rPr>
              <a:t>VPN</a:t>
            </a:r>
            <a:r>
              <a:rPr lang="ru-RU" sz="3600" b="0" dirty="0">
                <a:solidFill>
                  <a:schemeClr val="tx1"/>
                </a:solidFill>
                <a:effectLst/>
                <a:latin typeface="Monly Lite" panose="020B0806030504020204" pitchFamily="34" charset="0"/>
              </a:rPr>
              <a:t>-соединения можно использовать </a:t>
            </a:r>
            <a:r>
              <a:rPr lang="ru-RU" sz="3600" b="0" dirty="0" err="1">
                <a:solidFill>
                  <a:schemeClr val="tx1"/>
                </a:solidFill>
                <a:effectLst/>
                <a:latin typeface="Monly Lite" panose="020B0806030504020204" pitchFamily="34" charset="0"/>
              </a:rPr>
              <a:t>eToken</a:t>
            </a:r>
            <a:r>
              <a:rPr lang="ru-RU" sz="3600" b="0" dirty="0">
                <a:solidFill>
                  <a:schemeClr val="tx1"/>
                </a:solidFill>
                <a:effectLst/>
                <a:latin typeface="Monly Lite" panose="020B0806030504020204" pitchFamily="34" charset="0"/>
              </a:rPr>
              <a:t>, в памяти которого имеется </a:t>
            </a:r>
            <a:r>
              <a:rPr lang="ru-RU" sz="3600" b="0" strike="noStrike" dirty="0">
                <a:solidFill>
                  <a:schemeClr val="tx1"/>
                </a:solidFill>
                <a:effectLst/>
                <a:latin typeface="Monly Lite" panose="020B0806030504020204" pitchFamily="34" charset="0"/>
              </a:rPr>
              <a:t>закрытый ключ</a:t>
            </a:r>
            <a:r>
              <a:rPr lang="ru-RU" sz="3600" b="0" dirty="0">
                <a:solidFill>
                  <a:schemeClr val="tx1"/>
                </a:solidFill>
                <a:effectLst/>
                <a:latin typeface="Monly Lite" panose="020B0806030504020204" pitchFamily="34" charset="0"/>
              </a:rPr>
              <a:t> и соответствующий ему </a:t>
            </a:r>
            <a:r>
              <a:rPr lang="ru-RU" sz="3600" b="0" strike="noStrike" dirty="0">
                <a:solidFill>
                  <a:schemeClr val="tx1"/>
                </a:solidFill>
                <a:effectLst/>
                <a:latin typeface="Monly Lite" panose="020B0806030504020204" pitchFamily="34" charset="0"/>
              </a:rPr>
              <a:t>сертификат открытого ключа</a:t>
            </a:r>
            <a:r>
              <a:rPr lang="ru-RU" sz="3600" b="0" dirty="0">
                <a:solidFill>
                  <a:schemeClr val="tx1"/>
                </a:solidFill>
                <a:effectLst/>
                <a:latin typeface="Monly Lite" panose="020B0806030504020204" pitchFamily="34" charset="0"/>
              </a:rPr>
              <a:t>, дающий владельцу право подключения.</a:t>
            </a:r>
          </a:p>
          <a:p>
            <a:pPr marL="101598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8097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A2DD4D-9C35-4AF2-8D90-610B9C8D7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dirty="0" err="1">
                <a:latin typeface="Monly Lite" panose="020B0806030504020204" pitchFamily="34" charset="0"/>
              </a:rPr>
              <a:t>eToken</a:t>
            </a:r>
            <a:r>
              <a:rPr lang="ru-RU" sz="4400" dirty="0">
                <a:latin typeface="Monly Lite" panose="020B0806030504020204" pitchFamily="34" charset="0"/>
              </a:rPr>
              <a:t> </a:t>
            </a:r>
            <a:r>
              <a:rPr lang="ru-RU" sz="4400" dirty="0" err="1">
                <a:latin typeface="Monly Lite" panose="020B0806030504020204" pitchFamily="34" charset="0"/>
              </a:rPr>
              <a:t>Network</a:t>
            </a:r>
            <a:r>
              <a:rPr lang="ru-RU" sz="4400" dirty="0">
                <a:latin typeface="Monly Lite" panose="020B0806030504020204" pitchFamily="34" charset="0"/>
              </a:rPr>
              <a:t> </a:t>
            </a:r>
            <a:r>
              <a:rPr lang="ru-RU" sz="4400" dirty="0" err="1">
                <a:latin typeface="Monly Lite" panose="020B0806030504020204" pitchFamily="34" charset="0"/>
              </a:rPr>
              <a:t>Logon</a:t>
            </a:r>
            <a:endParaRPr lang="ru-RU" sz="4400" dirty="0">
              <a:latin typeface="Monly Lite" panose="020B08060305040202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C9A99D0-ACB1-4684-9587-DDFFA2F4F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2800" y="1704874"/>
            <a:ext cx="10546400" cy="4287200"/>
          </a:xfrm>
        </p:spPr>
        <p:txBody>
          <a:bodyPr/>
          <a:lstStyle/>
          <a:p>
            <a:pPr marL="101598" indent="0">
              <a:buNone/>
            </a:pPr>
            <a:r>
              <a:rPr lang="ru-RU" sz="3200" dirty="0" err="1">
                <a:solidFill>
                  <a:srgbClr val="0070C0"/>
                </a:solidFill>
                <a:latin typeface="Monly Lite" panose="020B0806030504020204" pitchFamily="34" charset="0"/>
              </a:rPr>
              <a:t>eToken</a:t>
            </a:r>
            <a:r>
              <a:rPr lang="ru-RU" sz="3200" dirty="0">
                <a:solidFill>
                  <a:srgbClr val="0070C0"/>
                </a:solidFill>
                <a:latin typeface="Monly Lite" panose="020B0806030504020204" pitchFamily="34" charset="0"/>
              </a:rPr>
              <a:t> </a:t>
            </a:r>
            <a:r>
              <a:rPr lang="ru-RU" sz="3200" dirty="0" err="1">
                <a:solidFill>
                  <a:srgbClr val="0070C0"/>
                </a:solidFill>
                <a:latin typeface="Monly Lite" panose="020B0806030504020204" pitchFamily="34" charset="0"/>
              </a:rPr>
              <a:t>Network</a:t>
            </a:r>
            <a:r>
              <a:rPr lang="ru-RU" sz="3200" dirty="0">
                <a:solidFill>
                  <a:srgbClr val="0070C0"/>
                </a:solidFill>
                <a:latin typeface="Monly Lite" panose="020B0806030504020204" pitchFamily="34" charset="0"/>
              </a:rPr>
              <a:t> </a:t>
            </a:r>
            <a:r>
              <a:rPr lang="ru-RU" sz="3200" dirty="0" err="1">
                <a:solidFill>
                  <a:srgbClr val="0070C0"/>
                </a:solidFill>
                <a:latin typeface="Monly Lite" panose="020B0806030504020204" pitchFamily="34" charset="0"/>
              </a:rPr>
              <a:t>Logon</a:t>
            </a:r>
            <a:r>
              <a:rPr lang="ru-RU" sz="3200" dirty="0">
                <a:solidFill>
                  <a:srgbClr val="0070C0"/>
                </a:solidFill>
                <a:latin typeface="Monly Lite" panose="020B0806030504020204" pitchFamily="34" charset="0"/>
              </a:rPr>
              <a:t> </a:t>
            </a:r>
            <a:r>
              <a:rPr lang="ru-RU" sz="3200" dirty="0">
                <a:latin typeface="Monly Lite" panose="020B0806030504020204" pitchFamily="34" charset="0"/>
              </a:rPr>
              <a:t>— разработанное компанией </a:t>
            </a:r>
            <a:r>
              <a:rPr lang="ru-RU" sz="3200" dirty="0" err="1">
                <a:latin typeface="Monly Lite" panose="020B0806030504020204" pitchFamily="34" charset="0"/>
              </a:rPr>
              <a:t>Aladdin</a:t>
            </a:r>
            <a:r>
              <a:rPr lang="ru-RU" sz="3200" dirty="0">
                <a:latin typeface="Monly Lite" panose="020B0806030504020204" pitchFamily="34" charset="0"/>
              </a:rPr>
              <a:t> </a:t>
            </a:r>
            <a:r>
              <a:rPr lang="ru-RU" sz="3200" dirty="0" err="1">
                <a:latin typeface="Monly Lite" panose="020B0806030504020204" pitchFamily="34" charset="0"/>
              </a:rPr>
              <a:t>Knowledge</a:t>
            </a:r>
            <a:r>
              <a:rPr lang="ru-RU" sz="3200" dirty="0">
                <a:latin typeface="Monly Lite" panose="020B0806030504020204" pitchFamily="34" charset="0"/>
              </a:rPr>
              <a:t> </a:t>
            </a:r>
            <a:r>
              <a:rPr lang="ru-RU" sz="3200" dirty="0" err="1">
                <a:latin typeface="Monly Lite" panose="020B0806030504020204" pitchFamily="34" charset="0"/>
              </a:rPr>
              <a:t>Systems</a:t>
            </a:r>
            <a:r>
              <a:rPr lang="ru-RU" sz="3200" dirty="0">
                <a:latin typeface="Monly Lite" panose="020B0806030504020204" pitchFamily="34" charset="0"/>
              </a:rPr>
              <a:t> приложение, позволяющее сохранять имя пользователя, пароль и имя домена </a:t>
            </a:r>
            <a:r>
              <a:rPr lang="ru-RU" sz="3200" dirty="0" err="1">
                <a:latin typeface="Monly Lite" panose="020B0806030504020204" pitchFamily="34" charset="0"/>
              </a:rPr>
              <a:t>Windows</a:t>
            </a:r>
            <a:r>
              <a:rPr lang="ru-RU" sz="3200" dirty="0">
                <a:latin typeface="Monly Lite" panose="020B0806030504020204" pitchFamily="34" charset="0"/>
              </a:rPr>
              <a:t> в памяти </a:t>
            </a:r>
            <a:r>
              <a:rPr lang="ru-RU" sz="3200" dirty="0" err="1">
                <a:latin typeface="Monly Lite" panose="020B0806030504020204" pitchFamily="34" charset="0"/>
              </a:rPr>
              <a:t>eToken</a:t>
            </a:r>
            <a:r>
              <a:rPr lang="ru-RU" sz="3200" dirty="0">
                <a:latin typeface="Monly Lite" panose="020B0806030504020204" pitchFamily="34" charset="0"/>
              </a:rPr>
              <a:t> и затем использовать </a:t>
            </a:r>
            <a:r>
              <a:rPr lang="ru-RU" sz="3200" dirty="0" err="1">
                <a:latin typeface="Monly Lite" panose="020B0806030504020204" pitchFamily="34" charset="0"/>
              </a:rPr>
              <a:t>eToken</a:t>
            </a:r>
            <a:r>
              <a:rPr lang="ru-RU" sz="3200" dirty="0">
                <a:latin typeface="Monly Lite" panose="020B0806030504020204" pitchFamily="34" charset="0"/>
              </a:rPr>
              <a:t> в процессе аутентификации. </a:t>
            </a:r>
            <a:endParaRPr lang="en-US" sz="3200" dirty="0">
              <a:latin typeface="Monly Lite" panose="020B0806030504020204" pitchFamily="34" charset="0"/>
            </a:endParaRPr>
          </a:p>
          <a:p>
            <a:pPr marL="101598" indent="0">
              <a:buNone/>
            </a:pPr>
            <a:r>
              <a:rPr lang="ru-RU" sz="3200" dirty="0">
                <a:latin typeface="Monly Lite" panose="020B0806030504020204" pitchFamily="34" charset="0"/>
              </a:rPr>
              <a:t>При назначении нового пароля и смене пароля может использоваться встроенный в </a:t>
            </a:r>
            <a:r>
              <a:rPr lang="ru-RU" sz="3200" dirty="0" err="1">
                <a:latin typeface="Monly Lite" panose="020B0806030504020204" pitchFamily="34" charset="0"/>
              </a:rPr>
              <a:t>eToken</a:t>
            </a:r>
            <a:r>
              <a:rPr lang="ru-RU" sz="3200" dirty="0">
                <a:latin typeface="Monly Lite" panose="020B0806030504020204" pitchFamily="34" charset="0"/>
              </a:rPr>
              <a:t> </a:t>
            </a:r>
            <a:r>
              <a:rPr lang="ru-RU" sz="3200" dirty="0" err="1">
                <a:latin typeface="Monly Lite" panose="020B0806030504020204" pitchFamily="34" charset="0"/>
              </a:rPr>
              <a:t>Network</a:t>
            </a:r>
            <a:r>
              <a:rPr lang="ru-RU" sz="3200" dirty="0">
                <a:latin typeface="Monly Lite" panose="020B0806030504020204" pitchFamily="34" charset="0"/>
              </a:rPr>
              <a:t> </a:t>
            </a:r>
            <a:r>
              <a:rPr lang="ru-RU" sz="3200" dirty="0" err="1">
                <a:latin typeface="Monly Lite" panose="020B0806030504020204" pitchFamily="34" charset="0"/>
              </a:rPr>
              <a:t>Logon</a:t>
            </a:r>
            <a:r>
              <a:rPr lang="ru-RU" sz="3200" dirty="0">
                <a:latin typeface="Monly Lite" panose="020B0806030504020204" pitchFamily="34" charset="0"/>
              </a:rPr>
              <a:t> датчик случайных чисел, в результате чего пользователь может даже не знать свой пароль и, следовательно, не иметь возможности входить в систему без </a:t>
            </a:r>
            <a:r>
              <a:rPr lang="ru-RU" sz="3200" dirty="0" err="1">
                <a:latin typeface="Monly Lite" panose="020B0806030504020204" pitchFamily="34" charset="0"/>
              </a:rPr>
              <a:t>eToken</a:t>
            </a:r>
            <a:r>
              <a:rPr lang="ru-RU" sz="3200" dirty="0">
                <a:latin typeface="Monly Lite" panose="020B08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0966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60289E9-201F-4420-9DFD-D9F395E34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ru-RU" b="1" i="0" dirty="0" err="1">
                <a:solidFill>
                  <a:srgbClr val="0070C0"/>
                </a:solidFill>
                <a:effectLst/>
                <a:latin typeface="Monly Lite" panose="020B0806030504020204" pitchFamily="34" charset="0"/>
              </a:rPr>
              <a:t>eToken</a:t>
            </a:r>
            <a:r>
              <a:rPr lang="ru-RU" b="1" i="0" dirty="0">
                <a:solidFill>
                  <a:srgbClr val="0070C0"/>
                </a:solidFill>
                <a:effectLst/>
                <a:latin typeface="Monly Lite" panose="020B0806030504020204" pitchFamily="34" charset="0"/>
              </a:rPr>
              <a:t> </a:t>
            </a:r>
            <a:r>
              <a:rPr lang="ru-RU" b="1" i="0" dirty="0" err="1">
                <a:solidFill>
                  <a:srgbClr val="0070C0"/>
                </a:solidFill>
                <a:effectLst/>
                <a:latin typeface="Monly Lite" panose="020B0806030504020204" pitchFamily="34" charset="0"/>
              </a:rPr>
              <a:t>SafeData</a:t>
            </a:r>
            <a:r>
              <a:rPr lang="ru-RU" b="0" i="0" dirty="0">
                <a:solidFill>
                  <a:srgbClr val="0070C0"/>
                </a:solidFill>
                <a:effectLst/>
                <a:latin typeface="Monly Lite" panose="020B0806030504020204" pitchFamily="34" charset="0"/>
              </a:rPr>
              <a:t> </a:t>
            </a:r>
            <a:r>
              <a:rPr lang="ru-RU" b="0" i="0" dirty="0">
                <a:solidFill>
                  <a:schemeClr val="tx1"/>
                </a:solidFill>
                <a:effectLst/>
                <a:latin typeface="Monly Lite" panose="020B0806030504020204" pitchFamily="34" charset="0"/>
              </a:rPr>
              <a:t>и «</a:t>
            </a:r>
            <a:r>
              <a:rPr lang="ru-RU" b="1" i="0" dirty="0">
                <a:solidFill>
                  <a:srgbClr val="0070C0"/>
                </a:solidFill>
                <a:effectLst/>
                <a:latin typeface="Monly Lite" panose="020B0806030504020204" pitchFamily="34" charset="0"/>
              </a:rPr>
              <a:t>Крипто БД</a:t>
            </a:r>
            <a:r>
              <a:rPr lang="ru-RU" b="0" i="0" dirty="0">
                <a:solidFill>
                  <a:schemeClr val="tx1"/>
                </a:solidFill>
                <a:effectLst/>
                <a:latin typeface="Monly Lite" panose="020B0806030504020204" pitchFamily="34" charset="0"/>
              </a:rPr>
              <a:t>» — средства криптографической защиты информации (СКЗИ), разработанные российской компанией «</a:t>
            </a:r>
            <a:r>
              <a:rPr lang="ru-RU" b="0" i="0" dirty="0">
                <a:solidFill>
                  <a:srgbClr val="0070C0"/>
                </a:solidFill>
                <a:effectLst/>
                <a:latin typeface="Monly Lite" panose="020B0806030504020204" pitchFamily="34" charset="0"/>
              </a:rPr>
              <a:t>Аладдин Р. Д.</a:t>
            </a:r>
            <a:r>
              <a:rPr lang="ru-RU" b="0" i="0" dirty="0">
                <a:solidFill>
                  <a:schemeClr val="tx1"/>
                </a:solidFill>
                <a:effectLst/>
                <a:latin typeface="Monly Lite" panose="020B0806030504020204" pitchFamily="34" charset="0"/>
              </a:rPr>
              <a:t>». позволяют 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Monly Lite" panose="020B0806030504020204" pitchFamily="34" charset="0"/>
              </a:rPr>
              <a:t>шифровать</a:t>
            </a:r>
            <a:r>
              <a:rPr lang="ru-RU" b="0" i="0" dirty="0">
                <a:solidFill>
                  <a:schemeClr val="tx1"/>
                </a:solidFill>
                <a:effectLst/>
                <a:latin typeface="Monly Lite" panose="020B0806030504020204" pitchFamily="34" charset="0"/>
              </a:rPr>
              <a:t> данные в отдельных колонках таблиц 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latin typeface="Monly Lite" panose="020B0806030504020204" pitchFamily="34" charset="0"/>
              </a:rPr>
              <a:t>баз данных </a:t>
            </a:r>
            <a:r>
              <a:rPr lang="ru-RU" b="0" i="0" u="none" strike="noStrike" dirty="0" err="1">
                <a:solidFill>
                  <a:schemeClr val="tx1"/>
                </a:solidFill>
                <a:effectLst/>
                <a:latin typeface="Monly Lite" panose="020B0806030504020204" pitchFamily="34" charset="0"/>
              </a:rPr>
              <a:t>Oracle</a:t>
            </a:r>
            <a:r>
              <a:rPr lang="ru-RU" b="0" i="0" dirty="0">
                <a:solidFill>
                  <a:schemeClr val="tx1"/>
                </a:solidFill>
                <a:effectLst/>
                <a:latin typeface="Monly Lite" panose="020B0806030504020204" pitchFamily="34" charset="0"/>
              </a:rPr>
              <a:t>. При этом пары ключей шифрования хранятся в базе данных и в памяти </a:t>
            </a:r>
            <a:r>
              <a:rPr lang="ru-RU" b="0" i="0" dirty="0" err="1">
                <a:solidFill>
                  <a:schemeClr val="tx1"/>
                </a:solidFill>
                <a:effectLst/>
                <a:latin typeface="Monly Lite" panose="020B0806030504020204" pitchFamily="34" charset="0"/>
              </a:rPr>
              <a:t>eToken</a:t>
            </a:r>
            <a:r>
              <a:rPr lang="ru-RU" b="0" i="0" dirty="0">
                <a:solidFill>
                  <a:schemeClr val="tx1"/>
                </a:solidFill>
                <a:effectLst/>
                <a:latin typeface="Monly Lite" panose="020B0806030504020204" pitchFamily="34" charset="0"/>
              </a:rPr>
              <a:t>.</a:t>
            </a:r>
            <a:endParaRPr lang="ru-RU" dirty="0">
              <a:solidFill>
                <a:schemeClr val="tx1"/>
              </a:solidFill>
              <a:latin typeface="Monly Lite" panose="020B08060305040202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A18DBC-96A0-4957-93F5-DFEB0B2186B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ru-RU" b="0" i="0" dirty="0">
                <a:solidFill>
                  <a:srgbClr val="202122"/>
                </a:solidFill>
                <a:effectLst/>
                <a:latin typeface="Monly Lite" panose="020B0806030504020204" pitchFamily="34" charset="0"/>
              </a:rPr>
              <a:t>В результате для обращения к зашифрованным данным пользователи должны задействовать свои </a:t>
            </a:r>
            <a:r>
              <a:rPr lang="ru-RU" b="0" i="0" dirty="0" err="1">
                <a:solidFill>
                  <a:srgbClr val="202122"/>
                </a:solidFill>
                <a:effectLst/>
                <a:latin typeface="Monly Lite" panose="020B0806030504020204" pitchFamily="34" charset="0"/>
              </a:rPr>
              <a:t>eToken</a:t>
            </a:r>
            <a:r>
              <a:rPr lang="ru-RU" b="0" i="0" dirty="0">
                <a:solidFill>
                  <a:srgbClr val="202122"/>
                </a:solidFill>
                <a:effectLst/>
                <a:latin typeface="Monly Lite" panose="020B0806030504020204" pitchFamily="34" charset="0"/>
              </a:rPr>
              <a:t>, в памяти которых хранятся закрытые ключи, соответствующие открытым ключам, с помощью которых зашифрованы ключи шифрования. </a:t>
            </a:r>
            <a:endParaRPr lang="ru-RU" dirty="0">
              <a:latin typeface="Monly Lite" panose="020B0806030504020204" pitchFamily="34" charset="0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700CF64-6A36-45A0-B520-E1E40CE39FF5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ru-RU" b="0" i="0" dirty="0">
                <a:solidFill>
                  <a:srgbClr val="202122"/>
                </a:solidFill>
                <a:effectLst/>
                <a:latin typeface="Monly Lite" panose="020B0806030504020204" pitchFamily="34" charset="0"/>
              </a:rPr>
              <a:t>Отличие </a:t>
            </a:r>
            <a:r>
              <a:rPr lang="ru-RU" b="0" i="0" dirty="0" err="1">
                <a:solidFill>
                  <a:srgbClr val="202122"/>
                </a:solidFill>
                <a:effectLst/>
                <a:latin typeface="Monly Lite" panose="020B0806030504020204" pitchFamily="34" charset="0"/>
              </a:rPr>
              <a:t>SafeData</a:t>
            </a:r>
            <a:r>
              <a:rPr lang="ru-RU" b="0" i="0" dirty="0">
                <a:solidFill>
                  <a:srgbClr val="202122"/>
                </a:solidFill>
                <a:effectLst/>
                <a:latin typeface="Monly Lite" panose="020B0806030504020204" pitchFamily="34" charset="0"/>
              </a:rPr>
              <a:t> от «Крипто БД»</a:t>
            </a:r>
            <a:r>
              <a:rPr lang="en-US" b="0" i="0" dirty="0">
                <a:solidFill>
                  <a:srgbClr val="202122"/>
                </a:solidFill>
                <a:effectLst/>
                <a:latin typeface="Monly Lite" panose="020B0806030504020204" pitchFamily="34" charset="0"/>
              </a:rPr>
              <a:t>:</a:t>
            </a:r>
            <a:endParaRPr lang="ru-RU" b="0" i="0" dirty="0">
              <a:solidFill>
                <a:srgbClr val="202122"/>
              </a:solidFill>
              <a:effectLst/>
              <a:latin typeface="Monly Lite" panose="020B0806030504020204" pitchFamily="34" charset="0"/>
            </a:endParaRPr>
          </a:p>
          <a:p>
            <a:pPr marL="152396" indent="0">
              <a:buNone/>
            </a:pPr>
            <a:r>
              <a:rPr lang="en-US" b="0" i="0" dirty="0" err="1">
                <a:solidFill>
                  <a:srgbClr val="202122"/>
                </a:solidFill>
                <a:effectLst/>
                <a:latin typeface="Monly Lite" panose="020B0806030504020204" pitchFamily="34" charset="0"/>
              </a:rPr>
              <a:t>eToken</a:t>
            </a:r>
            <a:r>
              <a:rPr lang="en-US" b="0" i="0" dirty="0">
                <a:solidFill>
                  <a:srgbClr val="202122"/>
                </a:solidFill>
                <a:effectLst/>
                <a:latin typeface="Monly Lite" panose="020B0806030504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Monly Lite" panose="020B0806030504020204" pitchFamily="34" charset="0"/>
              </a:rPr>
              <a:t>SafeData</a:t>
            </a:r>
            <a:r>
              <a:rPr lang="en-US" dirty="0">
                <a:solidFill>
                  <a:srgbClr val="202122"/>
                </a:solidFill>
                <a:latin typeface="Monly Lite" panose="020B0806030504020204" pitchFamily="34" charset="0"/>
              </a:rPr>
              <a:t>:</a:t>
            </a:r>
          </a:p>
          <a:p>
            <a:pPr>
              <a:buFontTx/>
              <a:buChar char="-"/>
            </a:pPr>
            <a:r>
              <a:rPr lang="ru-RU" b="0" i="0" dirty="0">
                <a:solidFill>
                  <a:srgbClr val="202122"/>
                </a:solidFill>
                <a:effectLst/>
                <a:latin typeface="Monly Lite" panose="020B0806030504020204" pitchFamily="34" charset="0"/>
              </a:rPr>
              <a:t>данные</a:t>
            </a:r>
            <a:r>
              <a:rPr lang="en-US" b="0" i="0" dirty="0">
                <a:solidFill>
                  <a:srgbClr val="202122"/>
                </a:solidFill>
                <a:effectLst/>
                <a:latin typeface="Monly Lite" panose="020B0806030504020204" pitchFamily="34" charset="0"/>
              </a:rPr>
              <a:t>: </a:t>
            </a:r>
            <a:r>
              <a:rPr lang="en-US" b="0" i="0" u="none" strike="noStrike" dirty="0">
                <a:solidFill>
                  <a:srgbClr val="0070C0"/>
                </a:solidFill>
                <a:effectLst/>
                <a:latin typeface="Monly Lite" panose="020B0806030504020204" pitchFamily="34" charset="0"/>
              </a:rPr>
              <a:t>DES</a:t>
            </a:r>
            <a:r>
              <a:rPr lang="en-US" b="0" i="0" dirty="0">
                <a:solidFill>
                  <a:srgbClr val="202122"/>
                </a:solidFill>
                <a:effectLst/>
                <a:latin typeface="Monly Lite" panose="020B0806030504020204" pitchFamily="34" charset="0"/>
              </a:rPr>
              <a:t>, </a:t>
            </a:r>
            <a:r>
              <a:rPr lang="en-US" b="0" i="0" u="none" strike="noStrike" dirty="0">
                <a:solidFill>
                  <a:srgbClr val="0070C0"/>
                </a:solidFill>
                <a:effectLst/>
                <a:latin typeface="Monly Lite" panose="020B0806030504020204" pitchFamily="34" charset="0"/>
              </a:rPr>
              <a:t>Triple DES</a:t>
            </a:r>
            <a:r>
              <a:rPr lang="en-US" b="0" i="0" dirty="0">
                <a:solidFill>
                  <a:srgbClr val="202122"/>
                </a:solidFill>
                <a:effectLst/>
                <a:latin typeface="Monly Lite" panose="020B0806030504020204" pitchFamily="34" charset="0"/>
              </a:rPr>
              <a:t>, </a:t>
            </a:r>
            <a:r>
              <a:rPr lang="en-US" b="0" i="0" u="none" strike="noStrike" dirty="0">
                <a:solidFill>
                  <a:srgbClr val="0070C0"/>
                </a:solidFill>
                <a:effectLst/>
                <a:latin typeface="Monly Lite" panose="020B0806030504020204" pitchFamily="34" charset="0"/>
              </a:rPr>
              <a:t>AES</a:t>
            </a:r>
            <a:r>
              <a:rPr lang="en-US" b="0" i="0" dirty="0">
                <a:solidFill>
                  <a:srgbClr val="202122"/>
                </a:solidFill>
                <a:effectLst/>
                <a:latin typeface="Monly Lite" panose="020B0806030504020204" pitchFamily="34" charset="0"/>
              </a:rPr>
              <a:t> </a:t>
            </a:r>
            <a:r>
              <a:rPr lang="ru-RU" b="0" i="0" dirty="0">
                <a:solidFill>
                  <a:srgbClr val="202122"/>
                </a:solidFill>
                <a:effectLst/>
                <a:latin typeface="Monly Lite" panose="020B0806030504020204" pitchFamily="34" charset="0"/>
              </a:rPr>
              <a:t>и </a:t>
            </a:r>
            <a:r>
              <a:rPr lang="en-US" b="0" i="0" u="none" strike="noStrike" dirty="0">
                <a:solidFill>
                  <a:srgbClr val="0070C0"/>
                </a:solidFill>
                <a:effectLst/>
                <a:latin typeface="Monly Lite" panose="020B0806030504020204" pitchFamily="34" charset="0"/>
              </a:rPr>
              <a:t>RC4</a:t>
            </a:r>
            <a:endParaRPr lang="en-US" u="none" strike="noStrike" dirty="0">
              <a:solidFill>
                <a:srgbClr val="0070C0"/>
              </a:solidFill>
              <a:latin typeface="Monly Lite" panose="020B0806030504020204" pitchFamily="34" charset="0"/>
            </a:endParaRPr>
          </a:p>
          <a:p>
            <a:pPr>
              <a:buFontTx/>
              <a:buChar char="-"/>
            </a:pPr>
            <a:r>
              <a:rPr lang="ru-RU" b="0" i="0" dirty="0">
                <a:solidFill>
                  <a:srgbClr val="202122"/>
                </a:solidFill>
                <a:effectLst/>
                <a:latin typeface="Monly Lite" panose="020B0806030504020204" pitchFamily="34" charset="0"/>
              </a:rPr>
              <a:t>ключи шифрования</a:t>
            </a:r>
            <a:r>
              <a:rPr lang="en-US" b="0" i="0" dirty="0">
                <a:solidFill>
                  <a:srgbClr val="202122"/>
                </a:solidFill>
                <a:effectLst/>
                <a:latin typeface="Monly Lite" panose="020B0806030504020204" pitchFamily="34" charset="0"/>
              </a:rPr>
              <a:t>:</a:t>
            </a:r>
            <a:r>
              <a:rPr lang="ru-RU" b="0" i="0" dirty="0">
                <a:solidFill>
                  <a:srgbClr val="202122"/>
                </a:solidFill>
                <a:effectLst/>
                <a:latin typeface="Monly Lite" panose="020B0806030504020204" pitchFamily="34" charset="0"/>
              </a:rPr>
              <a:t> </a:t>
            </a:r>
            <a:r>
              <a:rPr lang="en-US" b="0" i="0" u="none" strike="noStrike" dirty="0">
                <a:solidFill>
                  <a:srgbClr val="0070C0"/>
                </a:solidFill>
                <a:effectLst/>
                <a:latin typeface="Monly Lite" panose="020B0806030504020204" pitchFamily="34" charset="0"/>
              </a:rPr>
              <a:t>RSA</a:t>
            </a:r>
            <a:r>
              <a:rPr lang="en-US" b="0" i="0" dirty="0">
                <a:solidFill>
                  <a:srgbClr val="202122"/>
                </a:solidFill>
                <a:effectLst/>
                <a:latin typeface="Monly Lite" panose="020B0806030504020204" pitchFamily="34" charset="0"/>
              </a:rPr>
              <a:t>;</a:t>
            </a:r>
          </a:p>
          <a:p>
            <a:pPr marL="152396" indent="0">
              <a:buNone/>
            </a:pPr>
            <a:r>
              <a:rPr lang="ru-RU" b="0" i="0" dirty="0">
                <a:solidFill>
                  <a:srgbClr val="202122"/>
                </a:solidFill>
                <a:effectLst/>
                <a:latin typeface="Monly Lite" panose="020B0806030504020204" pitchFamily="34" charset="0"/>
              </a:rPr>
              <a:t>«Крипто БД»</a:t>
            </a:r>
            <a:r>
              <a:rPr lang="en-US" dirty="0">
                <a:solidFill>
                  <a:srgbClr val="202122"/>
                </a:solidFill>
                <a:latin typeface="Monly Lite" panose="020B0806030504020204" pitchFamily="34" charset="0"/>
              </a:rPr>
              <a:t>:</a:t>
            </a:r>
          </a:p>
          <a:p>
            <a:pPr>
              <a:buFontTx/>
              <a:buChar char="-"/>
            </a:pPr>
            <a:r>
              <a:rPr lang="ru-RU" b="0" i="0" dirty="0">
                <a:solidFill>
                  <a:srgbClr val="202122"/>
                </a:solidFill>
                <a:effectLst/>
                <a:latin typeface="Monly Lite" panose="020B0806030504020204" pitchFamily="34" charset="0"/>
              </a:rPr>
              <a:t>данные</a:t>
            </a:r>
            <a:r>
              <a:rPr lang="en-US" b="0" i="0" dirty="0">
                <a:solidFill>
                  <a:srgbClr val="202122"/>
                </a:solidFill>
                <a:effectLst/>
                <a:latin typeface="Monly Lite" panose="020B0806030504020204" pitchFamily="34" charset="0"/>
              </a:rPr>
              <a:t>: 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Monly Lite" panose="020B0806030504020204" pitchFamily="34" charset="0"/>
              </a:rPr>
              <a:t> </a:t>
            </a:r>
            <a:r>
              <a:rPr lang="ru-RU" b="0" i="0" u="none" strike="noStrike" dirty="0">
                <a:solidFill>
                  <a:srgbClr val="0070C0"/>
                </a:solidFill>
                <a:effectLst/>
                <a:latin typeface="Monly Lite" panose="020B0806030504020204" pitchFamily="34" charset="0"/>
              </a:rPr>
              <a:t>ГОСТ 28147-89 </a:t>
            </a:r>
            <a:r>
              <a:rPr lang="ru-RU" b="0" i="0" u="none" strike="noStrike" dirty="0">
                <a:solidFill>
                  <a:schemeClr val="bg2"/>
                </a:solidFill>
                <a:effectLst/>
                <a:latin typeface="Monly Lite" panose="020B0806030504020204" pitchFamily="34" charset="0"/>
              </a:rPr>
              <a:t>и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Monly Lite" panose="020B0806030504020204" pitchFamily="34" charset="0"/>
              </a:rPr>
              <a:t> </a:t>
            </a:r>
            <a:r>
              <a:rPr lang="ru-RU" b="0" i="0" u="none" strike="noStrike" dirty="0">
                <a:solidFill>
                  <a:srgbClr val="0070C0"/>
                </a:solidFill>
                <a:effectLst/>
                <a:latin typeface="Monly Lite" panose="020B0806030504020204" pitchFamily="34" charset="0"/>
              </a:rPr>
              <a:t>RFC 4357</a:t>
            </a:r>
            <a:endParaRPr lang="en-US" u="none" strike="noStrike" dirty="0">
              <a:solidFill>
                <a:srgbClr val="0070C0"/>
              </a:solidFill>
              <a:latin typeface="Monly Lite" panose="020B0806030504020204" pitchFamily="34" charset="0"/>
            </a:endParaRPr>
          </a:p>
          <a:p>
            <a:pPr>
              <a:buFontTx/>
              <a:buChar char="-"/>
            </a:pPr>
            <a:r>
              <a:rPr lang="ru-RU" b="0" i="0" dirty="0">
                <a:solidFill>
                  <a:srgbClr val="202122"/>
                </a:solidFill>
                <a:effectLst/>
                <a:latin typeface="Monly Lite" panose="020B0806030504020204" pitchFamily="34" charset="0"/>
              </a:rPr>
              <a:t>ключи шифрования</a:t>
            </a:r>
            <a:r>
              <a:rPr lang="en-US" b="0" i="0" dirty="0">
                <a:solidFill>
                  <a:srgbClr val="202122"/>
                </a:solidFill>
                <a:effectLst/>
                <a:latin typeface="Monly Lite" panose="020B0806030504020204" pitchFamily="34" charset="0"/>
              </a:rPr>
              <a:t>L: </a:t>
            </a:r>
            <a:r>
              <a:rPr lang="ru-RU" b="0" i="0" dirty="0">
                <a:solidFill>
                  <a:srgbClr val="0070C0"/>
                </a:solidFill>
                <a:effectLst/>
                <a:latin typeface="Monly Lite" panose="020B0806030504020204" pitchFamily="34" charset="0"/>
              </a:rPr>
              <a:t>ГОСТ Р 34.10-2001</a:t>
            </a:r>
            <a:r>
              <a:rPr lang="ru-RU" b="0" i="0" dirty="0">
                <a:solidFill>
                  <a:srgbClr val="202122"/>
                </a:solidFill>
                <a:effectLst/>
                <a:latin typeface="Monly Lite" panose="020B0806030504020204" pitchFamily="34" charset="0"/>
              </a:rPr>
              <a:t> и RFC 4490</a:t>
            </a:r>
            <a:r>
              <a:rPr lang="en-US" b="0" i="0" dirty="0">
                <a:solidFill>
                  <a:srgbClr val="202122"/>
                </a:solidFill>
                <a:effectLst/>
                <a:latin typeface="Monly Lite" panose="020B0806030504020204" pitchFamily="34" charset="0"/>
              </a:rPr>
              <a:t>;</a:t>
            </a:r>
          </a:p>
          <a:p>
            <a:pPr marL="152396" indent="0">
              <a:buNone/>
            </a:pPr>
            <a:endParaRPr lang="en-US" b="0" i="0" dirty="0">
              <a:solidFill>
                <a:srgbClr val="202122"/>
              </a:solidFill>
              <a:effectLst/>
              <a:latin typeface="Monly Lite" panose="020B0806030504020204" pitchFamily="34" charset="0"/>
            </a:endParaRPr>
          </a:p>
          <a:p>
            <a:pPr marL="152396" indent="0">
              <a:buNone/>
            </a:pPr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7C05E41-65B9-4918-9A77-66D286776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i="0" dirty="0" err="1">
                <a:solidFill>
                  <a:srgbClr val="000000"/>
                </a:solidFill>
                <a:effectLst/>
                <a:latin typeface="Monly Lite" panose="020B0806030504020204" pitchFamily="34" charset="0"/>
              </a:rPr>
              <a:t>eToken</a:t>
            </a:r>
            <a:r>
              <a:rPr lang="en-US" sz="4400" b="1" i="0" dirty="0">
                <a:solidFill>
                  <a:srgbClr val="000000"/>
                </a:solidFill>
                <a:effectLst/>
                <a:latin typeface="Monly Lite" panose="020B0806030504020204" pitchFamily="34" charset="0"/>
              </a:rPr>
              <a:t> </a:t>
            </a:r>
            <a:r>
              <a:rPr lang="en-US" sz="4400" b="1" i="0" dirty="0" err="1">
                <a:solidFill>
                  <a:srgbClr val="000000"/>
                </a:solidFill>
                <a:effectLst/>
                <a:latin typeface="Monly Lite" panose="020B0806030504020204" pitchFamily="34" charset="0"/>
              </a:rPr>
              <a:t>SafeData</a:t>
            </a:r>
            <a:r>
              <a:rPr lang="en-US" sz="4400" b="1" i="0" dirty="0">
                <a:solidFill>
                  <a:srgbClr val="000000"/>
                </a:solidFill>
                <a:effectLst/>
                <a:latin typeface="Monly Lite" panose="020B0806030504020204" pitchFamily="34" charset="0"/>
              </a:rPr>
              <a:t> </a:t>
            </a:r>
            <a:r>
              <a:rPr lang="ru-RU" sz="4400" b="1" i="0" dirty="0">
                <a:solidFill>
                  <a:srgbClr val="000000"/>
                </a:solidFill>
                <a:effectLst/>
                <a:latin typeface="Monly Lite" panose="020B0806030504020204" pitchFamily="34" charset="0"/>
              </a:rPr>
              <a:t>и «Крипто БД»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4817109"/>
      </p:ext>
    </p:extLst>
  </p:cSld>
  <p:clrMapOvr>
    <a:masterClrMapping/>
  </p:clrMapOvr>
</p:sld>
</file>

<file path=ppt/theme/theme1.xml><?xml version="1.0" encoding="utf-8"?>
<a:theme xmlns:a="http://schemas.openxmlformats.org/drawingml/2006/main" name="Beatrice template">
  <a:themeElements>
    <a:clrScheme name="Custom 347">
      <a:dk1>
        <a:srgbClr val="1D1D1B"/>
      </a:dk1>
      <a:lt1>
        <a:srgbClr val="F3EFEA"/>
      </a:lt1>
      <a:dk2>
        <a:srgbClr val="434343"/>
      </a:dk2>
      <a:lt2>
        <a:srgbClr val="FFFFFF"/>
      </a:lt2>
      <a:accent1>
        <a:srgbClr val="8F7B87"/>
      </a:accent1>
      <a:accent2>
        <a:srgbClr val="A797A1"/>
      </a:accent2>
      <a:accent3>
        <a:srgbClr val="C0B5BC"/>
      </a:accent3>
      <a:accent4>
        <a:srgbClr val="E4DDE1"/>
      </a:accent4>
      <a:accent5>
        <a:srgbClr val="EFECED"/>
      </a:accent5>
      <a:accent6>
        <a:srgbClr val="F3EFEA"/>
      </a:accent6>
      <a:hlink>
        <a:srgbClr val="1D1D1B"/>
      </a:hlink>
      <a:folHlink>
        <a:srgbClr val="6611CC"/>
      </a:folHlink>
    </a:clrScheme>
    <a:fontScheme name="Стандартная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Beatrice · SlidesCarnival</Template>
  <TotalTime>7864</TotalTime>
  <Words>737</Words>
  <Application>Microsoft Office PowerPoint</Application>
  <PresentationFormat>Широкоэкранный</PresentationFormat>
  <Paragraphs>51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Monly Lite</vt:lpstr>
      <vt:lpstr>Montserrat</vt:lpstr>
      <vt:lpstr>PT Serif</vt:lpstr>
      <vt:lpstr>Times New Roman</vt:lpstr>
      <vt:lpstr>Beatrice template</vt:lpstr>
      <vt:lpstr>eToken</vt:lpstr>
      <vt:lpstr>Почему именно USB-Ключи?</vt:lpstr>
      <vt:lpstr>Презентация PowerPoint</vt:lpstr>
      <vt:lpstr>Что такое etoken?</vt:lpstr>
      <vt:lpstr>Как это работает</vt:lpstr>
      <vt:lpstr>Презентация PowerPoint</vt:lpstr>
      <vt:lpstr>VPN</vt:lpstr>
      <vt:lpstr>eToken Network Logon</vt:lpstr>
      <vt:lpstr>eToken SafeData и «Крипто БД»</vt:lpstr>
      <vt:lpstr>ORACLE Читай иностранный 1с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JaCarta</dc:title>
  <dc:creator>Артемий Лазарев</dc:creator>
  <cp:lastModifiedBy>Артемий Лазарев</cp:lastModifiedBy>
  <cp:revision>19</cp:revision>
  <dcterms:created xsi:type="dcterms:W3CDTF">2021-05-13T13:28:41Z</dcterms:created>
  <dcterms:modified xsi:type="dcterms:W3CDTF">2021-05-24T22:03:34Z</dcterms:modified>
</cp:coreProperties>
</file>